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115"/>
  </p:notesMasterIdLst>
  <p:sldIdLst>
    <p:sldId id="2076137291" r:id="rId2"/>
    <p:sldId id="2076137568" r:id="rId3"/>
    <p:sldId id="2076137569" r:id="rId4"/>
    <p:sldId id="2076137570" r:id="rId5"/>
    <p:sldId id="2076137622" r:id="rId6"/>
    <p:sldId id="2076137631" r:id="rId7"/>
    <p:sldId id="2076137687" r:id="rId8"/>
    <p:sldId id="2076137688" r:id="rId9"/>
    <p:sldId id="2076137623" r:id="rId10"/>
    <p:sldId id="2076137675" r:id="rId11"/>
    <p:sldId id="2076137619" r:id="rId12"/>
    <p:sldId id="2076137666" r:id="rId13"/>
    <p:sldId id="2076137571" r:id="rId14"/>
    <p:sldId id="2076137573" r:id="rId15"/>
    <p:sldId id="2076137574" r:id="rId16"/>
    <p:sldId id="2076137620" r:id="rId17"/>
    <p:sldId id="2076137686" r:id="rId18"/>
    <p:sldId id="2076137575" r:id="rId19"/>
    <p:sldId id="2076137576" r:id="rId20"/>
    <p:sldId id="2076137577" r:id="rId21"/>
    <p:sldId id="2076137682" r:id="rId22"/>
    <p:sldId id="2076137632" r:id="rId23"/>
    <p:sldId id="2076137633" r:id="rId24"/>
    <p:sldId id="2076137671" r:id="rId25"/>
    <p:sldId id="2076137685" r:id="rId26"/>
    <p:sldId id="2076137579" r:id="rId27"/>
    <p:sldId id="2076137584" r:id="rId28"/>
    <p:sldId id="2076137630" r:id="rId29"/>
    <p:sldId id="2076137580" r:id="rId30"/>
    <p:sldId id="2076137581" r:id="rId31"/>
    <p:sldId id="2076137582" r:id="rId32"/>
    <p:sldId id="2076137589" r:id="rId33"/>
    <p:sldId id="2076137583" r:id="rId34"/>
    <p:sldId id="2076137625" r:id="rId35"/>
    <p:sldId id="2076137624" r:id="rId36"/>
    <p:sldId id="2076137604" r:id="rId37"/>
    <p:sldId id="2076137601" r:id="rId38"/>
    <p:sldId id="2076137626" r:id="rId39"/>
    <p:sldId id="2076137636" r:id="rId40"/>
    <p:sldId id="2076137668" r:id="rId41"/>
    <p:sldId id="2076137585" r:id="rId42"/>
    <p:sldId id="2076137586" r:id="rId43"/>
    <p:sldId id="2076137587" r:id="rId44"/>
    <p:sldId id="2076137588" r:id="rId45"/>
    <p:sldId id="2076137667" r:id="rId46"/>
    <p:sldId id="2076137597" r:id="rId47"/>
    <p:sldId id="2076137637" r:id="rId48"/>
    <p:sldId id="2076137640" r:id="rId49"/>
    <p:sldId id="2076137659" r:id="rId50"/>
    <p:sldId id="2076137638" r:id="rId51"/>
    <p:sldId id="2076137594" r:id="rId52"/>
    <p:sldId id="2076137683" r:id="rId53"/>
    <p:sldId id="2076137665" r:id="rId54"/>
    <p:sldId id="2076137593" r:id="rId55"/>
    <p:sldId id="2076137670" r:id="rId56"/>
    <p:sldId id="2076137592" r:id="rId57"/>
    <p:sldId id="2076137678" r:id="rId58"/>
    <p:sldId id="2076137595" r:id="rId59"/>
    <p:sldId id="2076137596" r:id="rId60"/>
    <p:sldId id="2076137676" r:id="rId61"/>
    <p:sldId id="2076137643" r:id="rId62"/>
    <p:sldId id="2076137600" r:id="rId63"/>
    <p:sldId id="2076137598" r:id="rId64"/>
    <p:sldId id="2076137599" r:id="rId65"/>
    <p:sldId id="2076137602" r:id="rId66"/>
    <p:sldId id="2076137628" r:id="rId67"/>
    <p:sldId id="2076137684" r:id="rId68"/>
    <p:sldId id="2076137651" r:id="rId69"/>
    <p:sldId id="2076137657" r:id="rId70"/>
    <p:sldId id="2076137681" r:id="rId71"/>
    <p:sldId id="2076137635" r:id="rId72"/>
    <p:sldId id="2076137629" r:id="rId73"/>
    <p:sldId id="2076137634" r:id="rId74"/>
    <p:sldId id="2076137644" r:id="rId75"/>
    <p:sldId id="2076137645" r:id="rId76"/>
    <p:sldId id="2076137650" r:id="rId77"/>
    <p:sldId id="2076137642" r:id="rId78"/>
    <p:sldId id="2076137641" r:id="rId79"/>
    <p:sldId id="2076137677" r:id="rId80"/>
    <p:sldId id="2076137653" r:id="rId81"/>
    <p:sldId id="2076137654" r:id="rId82"/>
    <p:sldId id="2076137658" r:id="rId83"/>
    <p:sldId id="2076137660" r:id="rId84"/>
    <p:sldId id="2076137661" r:id="rId85"/>
    <p:sldId id="2076137674" r:id="rId86"/>
    <p:sldId id="2076137603" r:id="rId87"/>
    <p:sldId id="2076137605" r:id="rId88"/>
    <p:sldId id="2076137606" r:id="rId89"/>
    <p:sldId id="2076137680" r:id="rId90"/>
    <p:sldId id="2076137607" r:id="rId91"/>
    <p:sldId id="2076137608" r:id="rId92"/>
    <p:sldId id="2076137609" r:id="rId93"/>
    <p:sldId id="2076137612" r:id="rId94"/>
    <p:sldId id="2076137610" r:id="rId95"/>
    <p:sldId id="2076137614" r:id="rId96"/>
    <p:sldId id="2076137613" r:id="rId97"/>
    <p:sldId id="2076137669" r:id="rId98"/>
    <p:sldId id="2076137679" r:id="rId99"/>
    <p:sldId id="2076137663" r:id="rId100"/>
    <p:sldId id="2076137673" r:id="rId101"/>
    <p:sldId id="2076137615" r:id="rId102"/>
    <p:sldId id="2076137662" r:id="rId103"/>
    <p:sldId id="2076137616" r:id="rId104"/>
    <p:sldId id="2076137618" r:id="rId105"/>
    <p:sldId id="2076137647" r:id="rId106"/>
    <p:sldId id="2076137664" r:id="rId107"/>
    <p:sldId id="2076137649" r:id="rId108"/>
    <p:sldId id="2076137655" r:id="rId109"/>
    <p:sldId id="2076137656" r:id="rId110"/>
    <p:sldId id="2076137648" r:id="rId111"/>
    <p:sldId id="2076137652" r:id="rId112"/>
    <p:sldId id="2076137617" r:id="rId113"/>
    <p:sldId id="2076137556"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98989"/>
    <a:srgbClr val="595959"/>
    <a:srgbClr val="B3B3B3"/>
    <a:srgbClr val="E6E6E6"/>
    <a:srgbClr val="A2B2C8"/>
    <a:srgbClr val="48D597"/>
    <a:srgbClr val="9063CD"/>
    <a:srgbClr val="307FE2"/>
    <a:srgbClr val="2CCC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265" autoAdjust="0"/>
  </p:normalViewPr>
  <p:slideViewPr>
    <p:cSldViewPr snapToGrid="0" showGuides="1">
      <p:cViewPr varScale="1">
        <p:scale>
          <a:sx n="67" d="100"/>
          <a:sy n="67" d="100"/>
        </p:scale>
        <p:origin x="858" y="66"/>
      </p:cViewPr>
      <p:guideLst/>
    </p:cSldViewPr>
  </p:slideViewPr>
  <p:notesTextViewPr>
    <p:cViewPr>
      <p:scale>
        <a:sx n="1" d="1"/>
        <a:sy n="1" d="1"/>
      </p:scale>
      <p:origin x="0" y="0"/>
    </p:cViewPr>
  </p:notesTextViewPr>
  <p:sorterViewPr>
    <p:cViewPr varScale="1">
      <p:scale>
        <a:sx n="1" d="1"/>
        <a:sy n="1" d="1"/>
      </p:scale>
      <p:origin x="0" y="-1396"/>
    </p:cViewPr>
  </p:sorterViewPr>
  <p:notesViewPr>
    <p:cSldViewPr snapToGrid="0" showGuides="1">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12B67-A16C-4DC1-A008-C3D499B0FCFF}"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15F04-FA96-4F4F-8589-00A5965DC729}" type="slidenum">
              <a:rPr lang="en-US" smtClean="0"/>
              <a:t>‹#›</a:t>
            </a:fld>
            <a:endParaRPr lang="en-US"/>
          </a:p>
        </p:txBody>
      </p:sp>
    </p:spTree>
    <p:extLst>
      <p:ext uri="{BB962C8B-B14F-4D97-AF65-F5344CB8AC3E}">
        <p14:creationId xmlns:p14="http://schemas.microsoft.com/office/powerpoint/2010/main" val="2884316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https://www.fortinet.com/training-certification</a:t>
            </a:r>
          </a:p>
          <a:p>
            <a:endParaRPr lang="en-US" dirty="0"/>
          </a:p>
        </p:txBody>
      </p:sp>
      <p:sp>
        <p:nvSpPr>
          <p:cNvPr id="4" name="Slide Number Placeholder 3"/>
          <p:cNvSpPr>
            <a:spLocks noGrp="1"/>
          </p:cNvSpPr>
          <p:nvPr>
            <p:ph type="sldNum" sz="quarter" idx="10"/>
          </p:nvPr>
        </p:nvSpPr>
        <p:spPr/>
        <p:txBody>
          <a:bodyPr/>
          <a:lstStyle/>
          <a:p>
            <a:fld id="{B32B9A40-6220-4BC3-9B28-DCE01F117DD8}" type="slidenum">
              <a:rPr lang="en-US" smtClean="0"/>
              <a:t>1</a:t>
            </a:fld>
            <a:endParaRPr lang="en-US" dirty="0"/>
          </a:p>
        </p:txBody>
      </p:sp>
    </p:spTree>
    <p:extLst>
      <p:ext uri="{BB962C8B-B14F-4D97-AF65-F5344CB8AC3E}">
        <p14:creationId xmlns:p14="http://schemas.microsoft.com/office/powerpoint/2010/main" val="1056561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10</a:t>
            </a:fld>
            <a:endParaRPr lang="en-US"/>
          </a:p>
        </p:txBody>
      </p:sp>
    </p:spTree>
    <p:extLst>
      <p:ext uri="{BB962C8B-B14F-4D97-AF65-F5344CB8AC3E}">
        <p14:creationId xmlns:p14="http://schemas.microsoft.com/office/powerpoint/2010/main" val="3199854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11</a:t>
            </a:fld>
            <a:endParaRPr lang="en-US"/>
          </a:p>
        </p:txBody>
      </p:sp>
    </p:spTree>
    <p:extLst>
      <p:ext uri="{BB962C8B-B14F-4D97-AF65-F5344CB8AC3E}">
        <p14:creationId xmlns:p14="http://schemas.microsoft.com/office/powerpoint/2010/main" val="1964859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12</a:t>
            </a:fld>
            <a:endParaRPr lang="en-US"/>
          </a:p>
        </p:txBody>
      </p:sp>
    </p:spTree>
    <p:extLst>
      <p:ext uri="{BB962C8B-B14F-4D97-AF65-F5344CB8AC3E}">
        <p14:creationId xmlns:p14="http://schemas.microsoft.com/office/powerpoint/2010/main" val="1995371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13</a:t>
            </a:fld>
            <a:endParaRPr lang="en-US"/>
          </a:p>
        </p:txBody>
      </p:sp>
    </p:spTree>
    <p:extLst>
      <p:ext uri="{BB962C8B-B14F-4D97-AF65-F5344CB8AC3E}">
        <p14:creationId xmlns:p14="http://schemas.microsoft.com/office/powerpoint/2010/main" val="4148468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14</a:t>
            </a:fld>
            <a:endParaRPr lang="en-US"/>
          </a:p>
        </p:txBody>
      </p:sp>
    </p:spTree>
    <p:extLst>
      <p:ext uri="{BB962C8B-B14F-4D97-AF65-F5344CB8AC3E}">
        <p14:creationId xmlns:p14="http://schemas.microsoft.com/office/powerpoint/2010/main" val="63647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15</a:t>
            </a:fld>
            <a:endParaRPr lang="en-US"/>
          </a:p>
        </p:txBody>
      </p:sp>
    </p:spTree>
    <p:extLst>
      <p:ext uri="{BB962C8B-B14F-4D97-AF65-F5344CB8AC3E}">
        <p14:creationId xmlns:p14="http://schemas.microsoft.com/office/powerpoint/2010/main" val="3632391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16</a:t>
            </a:fld>
            <a:endParaRPr lang="en-US"/>
          </a:p>
        </p:txBody>
      </p:sp>
    </p:spTree>
    <p:extLst>
      <p:ext uri="{BB962C8B-B14F-4D97-AF65-F5344CB8AC3E}">
        <p14:creationId xmlns:p14="http://schemas.microsoft.com/office/powerpoint/2010/main" val="3871645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17</a:t>
            </a:fld>
            <a:endParaRPr lang="en-US"/>
          </a:p>
        </p:txBody>
      </p:sp>
    </p:spTree>
    <p:extLst>
      <p:ext uri="{BB962C8B-B14F-4D97-AF65-F5344CB8AC3E}">
        <p14:creationId xmlns:p14="http://schemas.microsoft.com/office/powerpoint/2010/main" val="1375149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18</a:t>
            </a:fld>
            <a:endParaRPr lang="en-US"/>
          </a:p>
        </p:txBody>
      </p:sp>
    </p:spTree>
    <p:extLst>
      <p:ext uri="{BB962C8B-B14F-4D97-AF65-F5344CB8AC3E}">
        <p14:creationId xmlns:p14="http://schemas.microsoft.com/office/powerpoint/2010/main" val="1197090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19</a:t>
            </a:fld>
            <a:endParaRPr lang="en-US"/>
          </a:p>
        </p:txBody>
      </p:sp>
    </p:spTree>
    <p:extLst>
      <p:ext uri="{BB962C8B-B14F-4D97-AF65-F5344CB8AC3E}">
        <p14:creationId xmlns:p14="http://schemas.microsoft.com/office/powerpoint/2010/main" val="1030415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2294226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Transparent vs Routed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20</a:t>
            </a:fld>
            <a:endParaRPr lang="en-US"/>
          </a:p>
        </p:txBody>
      </p:sp>
    </p:spTree>
    <p:extLst>
      <p:ext uri="{BB962C8B-B14F-4D97-AF65-F5344CB8AC3E}">
        <p14:creationId xmlns:p14="http://schemas.microsoft.com/office/powerpoint/2010/main" val="542063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Transparent vs Routed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21</a:t>
            </a:fld>
            <a:endParaRPr lang="en-US"/>
          </a:p>
        </p:txBody>
      </p:sp>
    </p:spTree>
    <p:extLst>
      <p:ext uri="{BB962C8B-B14F-4D97-AF65-F5344CB8AC3E}">
        <p14:creationId xmlns:p14="http://schemas.microsoft.com/office/powerpoint/2010/main" val="1417014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22</a:t>
            </a:fld>
            <a:endParaRPr lang="en-US"/>
          </a:p>
        </p:txBody>
      </p:sp>
    </p:spTree>
    <p:extLst>
      <p:ext uri="{BB962C8B-B14F-4D97-AF65-F5344CB8AC3E}">
        <p14:creationId xmlns:p14="http://schemas.microsoft.com/office/powerpoint/2010/main" val="2206927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23</a:t>
            </a:fld>
            <a:endParaRPr lang="en-US"/>
          </a:p>
        </p:txBody>
      </p:sp>
    </p:spTree>
    <p:extLst>
      <p:ext uri="{BB962C8B-B14F-4D97-AF65-F5344CB8AC3E}">
        <p14:creationId xmlns:p14="http://schemas.microsoft.com/office/powerpoint/2010/main" val="3791295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24</a:t>
            </a:fld>
            <a:endParaRPr lang="en-US"/>
          </a:p>
        </p:txBody>
      </p:sp>
    </p:spTree>
    <p:extLst>
      <p:ext uri="{BB962C8B-B14F-4D97-AF65-F5344CB8AC3E}">
        <p14:creationId xmlns:p14="http://schemas.microsoft.com/office/powerpoint/2010/main" val="533751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25</a:t>
            </a:fld>
            <a:endParaRPr lang="en-US"/>
          </a:p>
        </p:txBody>
      </p:sp>
    </p:spTree>
    <p:extLst>
      <p:ext uri="{BB962C8B-B14F-4D97-AF65-F5344CB8AC3E}">
        <p14:creationId xmlns:p14="http://schemas.microsoft.com/office/powerpoint/2010/main" val="1488034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https://docs.fortinet.com/document/fhttps://docs.fortinet.com/document/fortigate/7.2.8/administration-guide/574723/interface-settings#Configurortigate/7.2.8/administration-guide/574723/interface-settings#Configur</a:t>
            </a:r>
          </a:p>
        </p:txBody>
      </p:sp>
      <p:sp>
        <p:nvSpPr>
          <p:cNvPr id="4" name="Slide Number Placeholder 3"/>
          <p:cNvSpPr>
            <a:spLocks noGrp="1"/>
          </p:cNvSpPr>
          <p:nvPr>
            <p:ph type="sldNum" sz="quarter" idx="5"/>
          </p:nvPr>
        </p:nvSpPr>
        <p:spPr/>
        <p:txBody>
          <a:bodyPr/>
          <a:lstStyle/>
          <a:p>
            <a:fld id="{58115F04-FA96-4F4F-8589-00A5965DC729}" type="slidenum">
              <a:rPr lang="en-US" smtClean="0"/>
              <a:t>51</a:t>
            </a:fld>
            <a:endParaRPr lang="en-US"/>
          </a:p>
        </p:txBody>
      </p:sp>
    </p:spTree>
    <p:extLst>
      <p:ext uri="{BB962C8B-B14F-4D97-AF65-F5344CB8AC3E}">
        <p14:creationId xmlns:p14="http://schemas.microsoft.com/office/powerpoint/2010/main" val="2507971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15F04-FA96-4F4F-8589-00A5965DC729}" type="slidenum">
              <a:rPr lang="en-US" smtClean="0"/>
              <a:t>52</a:t>
            </a:fld>
            <a:endParaRPr lang="en-US"/>
          </a:p>
        </p:txBody>
      </p:sp>
    </p:spTree>
    <p:extLst>
      <p:ext uri="{BB962C8B-B14F-4D97-AF65-F5344CB8AC3E}">
        <p14:creationId xmlns:p14="http://schemas.microsoft.com/office/powerpoint/2010/main" val="441996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https://www.youtube.com/watch?v=hKX87Kc53NU</a:t>
            </a:r>
          </a:p>
          <a:p>
            <a:endParaRPr lang="en-US" dirty="0"/>
          </a:p>
        </p:txBody>
      </p:sp>
      <p:sp>
        <p:nvSpPr>
          <p:cNvPr id="4" name="Slide Number Placeholder 3"/>
          <p:cNvSpPr>
            <a:spLocks noGrp="1"/>
          </p:cNvSpPr>
          <p:nvPr>
            <p:ph type="sldNum" sz="quarter" idx="5"/>
          </p:nvPr>
        </p:nvSpPr>
        <p:spPr/>
        <p:txBody>
          <a:bodyPr/>
          <a:lstStyle/>
          <a:p>
            <a:fld id="{58115F04-FA96-4F4F-8589-00A5965DC729}" type="slidenum">
              <a:rPr lang="en-US" smtClean="0"/>
              <a:t>53</a:t>
            </a:fld>
            <a:endParaRPr lang="en-US"/>
          </a:p>
        </p:txBody>
      </p:sp>
    </p:spTree>
    <p:extLst>
      <p:ext uri="{BB962C8B-B14F-4D97-AF65-F5344CB8AC3E}">
        <p14:creationId xmlns:p14="http://schemas.microsoft.com/office/powerpoint/2010/main" val="2394494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https://www.youtube.com/watch?v=hKX87Kc53NU</a:t>
            </a:r>
          </a:p>
          <a:p>
            <a:endParaRPr lang="en-US" dirty="0"/>
          </a:p>
        </p:txBody>
      </p:sp>
      <p:sp>
        <p:nvSpPr>
          <p:cNvPr id="4" name="Slide Number Placeholder 3"/>
          <p:cNvSpPr>
            <a:spLocks noGrp="1"/>
          </p:cNvSpPr>
          <p:nvPr>
            <p:ph type="sldNum" sz="quarter" idx="5"/>
          </p:nvPr>
        </p:nvSpPr>
        <p:spPr/>
        <p:txBody>
          <a:bodyPr/>
          <a:lstStyle/>
          <a:p>
            <a:fld id="{58115F04-FA96-4F4F-8589-00A5965DC729}" type="slidenum">
              <a:rPr lang="en-US" smtClean="0"/>
              <a:t>55</a:t>
            </a:fld>
            <a:endParaRPr lang="en-US"/>
          </a:p>
        </p:txBody>
      </p:sp>
    </p:spTree>
    <p:extLst>
      <p:ext uri="{BB962C8B-B14F-4D97-AF65-F5344CB8AC3E}">
        <p14:creationId xmlns:p14="http://schemas.microsoft.com/office/powerpoint/2010/main" val="2734789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https://www.fortinet.com/products/fortigate/fortiasic</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1738809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https://www.ingegnerianetworking.com/switching/l2-config/lacp-802-3ad-tra-due-firewalls-fortigate-e-due-nexus-in-vpc-cisco</a:t>
            </a:r>
          </a:p>
        </p:txBody>
      </p:sp>
      <p:sp>
        <p:nvSpPr>
          <p:cNvPr id="4" name="Slide Number Placeholder 3"/>
          <p:cNvSpPr>
            <a:spLocks noGrp="1"/>
          </p:cNvSpPr>
          <p:nvPr>
            <p:ph type="sldNum" sz="quarter" idx="5"/>
          </p:nvPr>
        </p:nvSpPr>
        <p:spPr/>
        <p:txBody>
          <a:bodyPr/>
          <a:lstStyle/>
          <a:p>
            <a:fld id="{58115F04-FA96-4F4F-8589-00A5965DC729}" type="slidenum">
              <a:rPr lang="en-US" smtClean="0"/>
              <a:t>67</a:t>
            </a:fld>
            <a:endParaRPr lang="en-US"/>
          </a:p>
        </p:txBody>
      </p:sp>
    </p:spTree>
    <p:extLst>
      <p:ext uri="{BB962C8B-B14F-4D97-AF65-F5344CB8AC3E}">
        <p14:creationId xmlns:p14="http://schemas.microsoft.com/office/powerpoint/2010/main" val="2732785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15F04-FA96-4F4F-8589-00A5965DC729}" type="slidenum">
              <a:rPr lang="en-US" smtClean="0"/>
              <a:t>78</a:t>
            </a:fld>
            <a:endParaRPr lang="en-US"/>
          </a:p>
        </p:txBody>
      </p:sp>
    </p:spTree>
    <p:extLst>
      <p:ext uri="{BB962C8B-B14F-4D97-AF65-F5344CB8AC3E}">
        <p14:creationId xmlns:p14="http://schemas.microsoft.com/office/powerpoint/2010/main" val="4155475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15F04-FA96-4F4F-8589-00A5965DC729}" type="slidenum">
              <a:rPr lang="en-US" smtClean="0"/>
              <a:t>79</a:t>
            </a:fld>
            <a:endParaRPr lang="en-US"/>
          </a:p>
        </p:txBody>
      </p:sp>
    </p:spTree>
    <p:extLst>
      <p:ext uri="{BB962C8B-B14F-4D97-AF65-F5344CB8AC3E}">
        <p14:creationId xmlns:p14="http://schemas.microsoft.com/office/powerpoint/2010/main" val="990129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https://community.fortinet.com/t5/FortiGate/Technical-Tip-Automated-script-execution/ta-p/193685</a:t>
            </a:r>
          </a:p>
          <a:p>
            <a:r>
              <a:rPr lang="en-US" dirty="0"/>
              <a:t>https://docs.fortinet.com/document/fortigate/7.0.1/administration-guide/780930/configuration-scripts</a:t>
            </a:r>
          </a:p>
          <a:p>
            <a:r>
              <a:rPr lang="en-US" dirty="0"/>
              <a:t>https://docs.fortinet.com/document/fortigate/7.0.1/administration-guide/530847/workspace-mode</a:t>
            </a:r>
          </a:p>
        </p:txBody>
      </p:sp>
      <p:sp>
        <p:nvSpPr>
          <p:cNvPr id="4" name="Slide Number Placeholder 3"/>
          <p:cNvSpPr>
            <a:spLocks noGrp="1"/>
          </p:cNvSpPr>
          <p:nvPr>
            <p:ph type="sldNum" sz="quarter" idx="5"/>
          </p:nvPr>
        </p:nvSpPr>
        <p:spPr/>
        <p:txBody>
          <a:bodyPr/>
          <a:lstStyle/>
          <a:p>
            <a:fld id="{58115F04-FA96-4F4F-8589-00A5965DC729}" type="slidenum">
              <a:rPr lang="en-US" smtClean="0"/>
              <a:t>99</a:t>
            </a:fld>
            <a:endParaRPr lang="en-US"/>
          </a:p>
        </p:txBody>
      </p:sp>
    </p:spTree>
    <p:extLst>
      <p:ext uri="{BB962C8B-B14F-4D97-AF65-F5344CB8AC3E}">
        <p14:creationId xmlns:p14="http://schemas.microsoft.com/office/powerpoint/2010/main" val="4103377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https://itadminguide.com/fortigate-cli-commands-for-troubleshooting/</a:t>
            </a:r>
            <a:endParaRPr lang="en-US" dirty="0"/>
          </a:p>
        </p:txBody>
      </p:sp>
      <p:sp>
        <p:nvSpPr>
          <p:cNvPr id="4" name="Slide Number Placeholder 3"/>
          <p:cNvSpPr>
            <a:spLocks noGrp="1"/>
          </p:cNvSpPr>
          <p:nvPr>
            <p:ph type="sldNum" sz="quarter" idx="5"/>
          </p:nvPr>
        </p:nvSpPr>
        <p:spPr/>
        <p:txBody>
          <a:bodyPr/>
          <a:lstStyle/>
          <a:p>
            <a:fld id="{58115F04-FA96-4F4F-8589-00A5965DC729}" type="slidenum">
              <a:rPr lang="en-US" smtClean="0"/>
              <a:t>100</a:t>
            </a:fld>
            <a:endParaRPr lang="en-US"/>
          </a:p>
        </p:txBody>
      </p:sp>
    </p:spTree>
    <p:extLst>
      <p:ext uri="{BB962C8B-B14F-4D97-AF65-F5344CB8AC3E}">
        <p14:creationId xmlns:p14="http://schemas.microsoft.com/office/powerpoint/2010/main" val="3216587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15F04-FA96-4F4F-8589-00A5965DC729}" type="slidenum">
              <a:rPr lang="en-US" smtClean="0"/>
              <a:t>104</a:t>
            </a:fld>
            <a:endParaRPr lang="en-US"/>
          </a:p>
        </p:txBody>
      </p:sp>
    </p:spTree>
    <p:extLst>
      <p:ext uri="{BB962C8B-B14F-4D97-AF65-F5344CB8AC3E}">
        <p14:creationId xmlns:p14="http://schemas.microsoft.com/office/powerpoint/2010/main" val="3796859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 Trust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278011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https://www.thepcinsider.com/who-invented-firewall-history-evolution-types-generations/</a:t>
            </a:r>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93850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https://www.thepcinsider.com/who-invented-firewall-history-evolution-types-generations/</a:t>
            </a:r>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307311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https://www.thepcinsider.com/who-invented-firewall-history-evolution-types-generations/</a:t>
            </a:r>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a:t>
            </a:fld>
            <a:endParaRPr lang="en-US"/>
          </a:p>
        </p:txBody>
      </p:sp>
    </p:spTree>
    <p:extLst>
      <p:ext uri="{BB962C8B-B14F-4D97-AF65-F5344CB8AC3E}">
        <p14:creationId xmlns:p14="http://schemas.microsoft.com/office/powerpoint/2010/main" val="2958359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https://www.thepcinsider.com/who-invented-firewall-history-evolution-types-generations/</a:t>
            </a:r>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8</a:t>
            </a:fld>
            <a:endParaRPr lang="en-US"/>
          </a:p>
        </p:txBody>
      </p:sp>
    </p:spTree>
    <p:extLst>
      <p:ext uri="{BB962C8B-B14F-4D97-AF65-F5344CB8AC3E}">
        <p14:creationId xmlns:p14="http://schemas.microsoft.com/office/powerpoint/2010/main" val="250705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https://www.algosec.com/blog/state-of-the-firewall-utm-vs-ngfw/</a:t>
            </a:r>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a:t>
            </a:fld>
            <a:endParaRPr lang="en-US"/>
          </a:p>
        </p:txBody>
      </p:sp>
    </p:spTree>
    <p:extLst>
      <p:ext uri="{BB962C8B-B14F-4D97-AF65-F5344CB8AC3E}">
        <p14:creationId xmlns:p14="http://schemas.microsoft.com/office/powerpoint/2010/main" val="1110843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A1CA2F01-5CA3-4CB0-BB29-85A1AEC852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782" y="3127948"/>
            <a:ext cx="770813" cy="3740710"/>
          </a:xfrm>
          <a:prstGeom prst="rect">
            <a:avLst/>
          </a:prstGeom>
        </p:spPr>
      </p:pic>
      <p:sp>
        <p:nvSpPr>
          <p:cNvPr id="37" name="Rectangle 36">
            <a:extLst>
              <a:ext uri="{FF2B5EF4-FFF2-40B4-BE49-F238E27FC236}">
                <a16:creationId xmlns:a16="http://schemas.microsoft.com/office/drawing/2014/main" id="{4500C66A-D5D3-4377-94B8-F457C618B2BE}"/>
              </a:ext>
            </a:extLst>
          </p:cNvPr>
          <p:cNvSpPr/>
          <p:nvPr userDrawn="1"/>
        </p:nvSpPr>
        <p:spPr>
          <a:xfrm>
            <a:off x="0" y="2878052"/>
            <a:ext cx="980110" cy="1314036"/>
          </a:xfrm>
          <a:prstGeom prst="rect">
            <a:avLst/>
          </a:prstGeom>
          <a:gradFill flip="none" rotWithShape="1">
            <a:gsLst>
              <a:gs pos="0">
                <a:srgbClr val="307FE2"/>
              </a:gs>
              <a:gs pos="100000">
                <a:srgbClr val="307FE2">
                  <a:alpha val="20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39" name="Picture 38">
            <a:extLst>
              <a:ext uri="{FF2B5EF4-FFF2-40B4-BE49-F238E27FC236}">
                <a16:creationId xmlns:a16="http://schemas.microsoft.com/office/drawing/2014/main" id="{C79D37DE-4DFC-490E-8AC9-4C15D9ADCC4A}"/>
              </a:ext>
            </a:extLst>
          </p:cNvPr>
          <p:cNvPicPr>
            <a:picLocks noChangeAspect="1"/>
          </p:cNvPicPr>
          <p:nvPr userDrawn="1"/>
        </p:nvPicPr>
        <p:blipFill rotWithShape="1">
          <a:blip r:embed="rId3"/>
          <a:srcRect b="68122"/>
          <a:stretch/>
        </p:blipFill>
        <p:spPr>
          <a:xfrm>
            <a:off x="318091" y="254574"/>
            <a:ext cx="2529590" cy="683300"/>
          </a:xfrm>
          <a:prstGeom prst="rect">
            <a:avLst/>
          </a:prstGeom>
        </p:spPr>
      </p:pic>
      <p:pic>
        <p:nvPicPr>
          <p:cNvPr id="40" name="Picture 39">
            <a:extLst>
              <a:ext uri="{FF2B5EF4-FFF2-40B4-BE49-F238E27FC236}">
                <a16:creationId xmlns:a16="http://schemas.microsoft.com/office/drawing/2014/main" id="{5D3B8311-512E-4C9B-8993-942848EAC26D}"/>
              </a:ext>
            </a:extLst>
          </p:cNvPr>
          <p:cNvPicPr>
            <a:picLocks noChangeAspect="1"/>
          </p:cNvPicPr>
          <p:nvPr userDrawn="1"/>
        </p:nvPicPr>
        <p:blipFill>
          <a:blip r:embed="rId4"/>
          <a:stretch>
            <a:fillRect/>
          </a:stretch>
        </p:blipFill>
        <p:spPr>
          <a:xfrm flipH="1" flipV="1">
            <a:off x="11216640" y="-8626"/>
            <a:ext cx="975360" cy="225084"/>
          </a:xfrm>
          <a:prstGeom prst="rect">
            <a:avLst/>
          </a:prstGeom>
        </p:spPr>
      </p:pic>
      <p:sp>
        <p:nvSpPr>
          <p:cNvPr id="41" name="Rectangle 40">
            <a:extLst>
              <a:ext uri="{FF2B5EF4-FFF2-40B4-BE49-F238E27FC236}">
                <a16:creationId xmlns:a16="http://schemas.microsoft.com/office/drawing/2014/main" id="{A8B47E16-8D50-43EB-AC3B-728C07D8F280}"/>
              </a:ext>
            </a:extLst>
          </p:cNvPr>
          <p:cNvSpPr/>
          <p:nvPr userDrawn="1"/>
        </p:nvSpPr>
        <p:spPr>
          <a:xfrm>
            <a:off x="11498796" y="2429418"/>
            <a:ext cx="172209" cy="2970605"/>
          </a:xfrm>
          <a:prstGeom prst="rect">
            <a:avLst/>
          </a:prstGeom>
          <a:solidFill>
            <a:srgbClr val="000000">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D0866CA5-13EF-4C6E-9508-EE3355AAEE85}"/>
              </a:ext>
            </a:extLst>
          </p:cNvPr>
          <p:cNvSpPr/>
          <p:nvPr userDrawn="1"/>
        </p:nvSpPr>
        <p:spPr>
          <a:xfrm>
            <a:off x="11078074" y="1955366"/>
            <a:ext cx="518957" cy="1497690"/>
          </a:xfrm>
          <a:prstGeom prst="rect">
            <a:avLst/>
          </a:prstGeom>
          <a:solidFill>
            <a:srgbClr val="0000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D8F26559-F00A-4DAC-8C21-62B98F01D040}"/>
              </a:ext>
            </a:extLst>
          </p:cNvPr>
          <p:cNvSpPr/>
          <p:nvPr userDrawn="1"/>
        </p:nvSpPr>
        <p:spPr>
          <a:xfrm>
            <a:off x="3479996" y="5746311"/>
            <a:ext cx="1010715" cy="1122347"/>
          </a:xfrm>
          <a:prstGeom prst="rect">
            <a:avLst/>
          </a:prstGeom>
          <a:gradFill>
            <a:gsLst>
              <a:gs pos="0">
                <a:srgbClr val="2CCCD3"/>
              </a:gs>
              <a:gs pos="98000">
                <a:srgbClr val="2CCCD3">
                  <a:alpha val="20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44" name="Picture 43">
            <a:extLst>
              <a:ext uri="{FF2B5EF4-FFF2-40B4-BE49-F238E27FC236}">
                <a16:creationId xmlns:a16="http://schemas.microsoft.com/office/drawing/2014/main" id="{30A286A9-CEBF-4E5C-A029-D01FA4EF78BC}"/>
              </a:ext>
            </a:extLst>
          </p:cNvPr>
          <p:cNvPicPr>
            <a:picLocks noChangeAspect="1"/>
          </p:cNvPicPr>
          <p:nvPr userDrawn="1"/>
        </p:nvPicPr>
        <p:blipFill>
          <a:blip r:embed="rId4"/>
          <a:stretch>
            <a:fillRect/>
          </a:stretch>
        </p:blipFill>
        <p:spPr>
          <a:xfrm>
            <a:off x="3479996" y="5530321"/>
            <a:ext cx="1010715" cy="233243"/>
          </a:xfrm>
          <a:prstGeom prst="rect">
            <a:avLst/>
          </a:prstGeom>
        </p:spPr>
      </p:pic>
      <p:sp>
        <p:nvSpPr>
          <p:cNvPr id="45" name="Rectangle 44">
            <a:extLst>
              <a:ext uri="{FF2B5EF4-FFF2-40B4-BE49-F238E27FC236}">
                <a16:creationId xmlns:a16="http://schemas.microsoft.com/office/drawing/2014/main" id="{DD520733-259C-46DA-94E5-8CA8CAE17F52}"/>
              </a:ext>
            </a:extLst>
          </p:cNvPr>
          <p:cNvSpPr/>
          <p:nvPr userDrawn="1"/>
        </p:nvSpPr>
        <p:spPr>
          <a:xfrm>
            <a:off x="7420474" y="5371427"/>
            <a:ext cx="518957" cy="1497690"/>
          </a:xfrm>
          <a:prstGeom prst="rect">
            <a:avLst/>
          </a:prstGeom>
          <a:gradFill>
            <a:gsLst>
              <a:gs pos="0">
                <a:srgbClr val="FFFFFF"/>
              </a:gs>
              <a:gs pos="97000">
                <a:srgbClr val="FFFFFF">
                  <a:alpha val="20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6" name="Rectangle 45">
            <a:extLst>
              <a:ext uri="{FF2B5EF4-FFF2-40B4-BE49-F238E27FC236}">
                <a16:creationId xmlns:a16="http://schemas.microsoft.com/office/drawing/2014/main" id="{120ED18D-48C0-4FE7-9112-A677CA9A1C2C}"/>
              </a:ext>
            </a:extLst>
          </p:cNvPr>
          <p:cNvSpPr/>
          <p:nvPr userDrawn="1"/>
        </p:nvSpPr>
        <p:spPr>
          <a:xfrm>
            <a:off x="7385270" y="0"/>
            <a:ext cx="518957" cy="1497690"/>
          </a:xfrm>
          <a:prstGeom prst="rect">
            <a:avLst/>
          </a:prstGeom>
          <a:solidFill>
            <a:srgbClr val="0000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C258DFD-3FD3-4D7C-9FEB-12E6AC5D8E33}"/>
              </a:ext>
            </a:extLst>
          </p:cNvPr>
          <p:cNvSpPr/>
          <p:nvPr userDrawn="1"/>
        </p:nvSpPr>
        <p:spPr>
          <a:xfrm>
            <a:off x="9272436" y="563051"/>
            <a:ext cx="1010715" cy="1122347"/>
          </a:xfrm>
          <a:prstGeom prst="rect">
            <a:avLst/>
          </a:prstGeom>
          <a:gradFill>
            <a:gsLst>
              <a:gs pos="0">
                <a:srgbClr val="9063CD"/>
              </a:gs>
              <a:gs pos="97000">
                <a:srgbClr val="9063CD">
                  <a:alpha val="20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3C69CBDA-5696-4832-9EAF-86CD8B589EDA}"/>
              </a:ext>
            </a:extLst>
          </p:cNvPr>
          <p:cNvPicPr>
            <a:picLocks noChangeAspect="1"/>
          </p:cNvPicPr>
          <p:nvPr userDrawn="1"/>
        </p:nvPicPr>
        <p:blipFill>
          <a:blip r:embed="rId4"/>
          <a:stretch>
            <a:fillRect/>
          </a:stretch>
        </p:blipFill>
        <p:spPr>
          <a:xfrm>
            <a:off x="9272436" y="347061"/>
            <a:ext cx="1010715" cy="233243"/>
          </a:xfrm>
          <a:prstGeom prst="rect">
            <a:avLst/>
          </a:prstGeom>
        </p:spPr>
      </p:pic>
      <p:pic>
        <p:nvPicPr>
          <p:cNvPr id="49" name="Picture 48">
            <a:extLst>
              <a:ext uri="{FF2B5EF4-FFF2-40B4-BE49-F238E27FC236}">
                <a16:creationId xmlns:a16="http://schemas.microsoft.com/office/drawing/2014/main" id="{02AF3999-2601-4500-B3CC-819F593F903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09450" y="4109158"/>
            <a:ext cx="568624" cy="2759500"/>
          </a:xfrm>
          <a:prstGeom prst="rect">
            <a:avLst/>
          </a:prstGeom>
        </p:spPr>
      </p:pic>
      <p:pic>
        <p:nvPicPr>
          <p:cNvPr id="11" name="Picture 10">
            <a:extLst>
              <a:ext uri="{FF2B5EF4-FFF2-40B4-BE49-F238E27FC236}">
                <a16:creationId xmlns:a16="http://schemas.microsoft.com/office/drawing/2014/main" id="{0280A61F-8A3D-4B1A-AAF0-ECF0BCDF8F9D}"/>
              </a:ext>
            </a:extLst>
          </p:cNvPr>
          <p:cNvPicPr>
            <a:picLocks noChangeAspect="1"/>
          </p:cNvPicPr>
          <p:nvPr userDrawn="1"/>
        </p:nvPicPr>
        <p:blipFill>
          <a:blip r:embed="rId6"/>
          <a:stretch>
            <a:fillRect/>
          </a:stretch>
        </p:blipFill>
        <p:spPr>
          <a:xfrm>
            <a:off x="2078974" y="1608116"/>
            <a:ext cx="2557346" cy="292632"/>
          </a:xfrm>
          <a:prstGeom prst="rect">
            <a:avLst/>
          </a:prstGeom>
        </p:spPr>
      </p:pic>
      <p:sp>
        <p:nvSpPr>
          <p:cNvPr id="2" name="Title 1">
            <a:extLst>
              <a:ext uri="{FF2B5EF4-FFF2-40B4-BE49-F238E27FC236}">
                <a16:creationId xmlns:a16="http://schemas.microsoft.com/office/drawing/2014/main" id="{51E3132E-BE6F-443F-BCC8-10670A25D383}"/>
              </a:ext>
            </a:extLst>
          </p:cNvPr>
          <p:cNvSpPr>
            <a:spLocks noGrp="1"/>
          </p:cNvSpPr>
          <p:nvPr>
            <p:ph type="ctrTitle" hasCustomPrompt="1"/>
          </p:nvPr>
        </p:nvSpPr>
        <p:spPr>
          <a:xfrm>
            <a:off x="1951892" y="2154115"/>
            <a:ext cx="8343900" cy="1538654"/>
          </a:xfrm>
        </p:spPr>
        <p:txBody>
          <a:bodyPr vert="horz" lIns="91440" tIns="45720" rIns="91440" bIns="45720" rtlCol="0" anchor="b">
            <a:normAutofit/>
          </a:bodyPr>
          <a:lstStyle>
            <a:lvl1pPr>
              <a:defRPr lang="en-US" sz="5000" cap="all" baseline="0" dirty="0">
                <a:latin typeface="Arial" panose="020B0604020202020204" pitchFamily="34" charset="0"/>
                <a:cs typeface="Arial" panose="020B0604020202020204" pitchFamily="34" charset="0"/>
              </a:defRPr>
            </a:lvl1pPr>
          </a:lstStyle>
          <a:p>
            <a:pPr lvl="0"/>
            <a:r>
              <a:rPr lang="en-US" dirty="0"/>
              <a:t>CLICK TO EDIT MASTER TITLE STYLE</a:t>
            </a:r>
          </a:p>
        </p:txBody>
      </p:sp>
      <p:sp>
        <p:nvSpPr>
          <p:cNvPr id="3" name="Subtitle 2">
            <a:extLst>
              <a:ext uri="{FF2B5EF4-FFF2-40B4-BE49-F238E27FC236}">
                <a16:creationId xmlns:a16="http://schemas.microsoft.com/office/drawing/2014/main" id="{4E805C02-C86D-4C0B-952A-29894ADDF978}"/>
              </a:ext>
            </a:extLst>
          </p:cNvPr>
          <p:cNvSpPr>
            <a:spLocks noGrp="1"/>
          </p:cNvSpPr>
          <p:nvPr>
            <p:ph type="subTitle" idx="1"/>
          </p:nvPr>
        </p:nvSpPr>
        <p:spPr>
          <a:xfrm>
            <a:off x="1951892" y="3807447"/>
            <a:ext cx="7596554" cy="398503"/>
          </a:xfrm>
        </p:spPr>
        <p:txBody>
          <a:bodyPr lIns="91440" tIns="45720" rIns="91440" bIns="45720"/>
          <a:lstStyle>
            <a:lvl1pPr marL="0" indent="0" algn="l">
              <a:spcBef>
                <a:spcPts val="1000"/>
              </a:spcBef>
              <a:buNone/>
              <a:defRPr sz="2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9A0F1A0-AC0F-4481-AA71-D131C7165F15}"/>
              </a:ext>
            </a:extLst>
          </p:cNvPr>
          <p:cNvSpPr>
            <a:spLocks noGrp="1"/>
          </p:cNvSpPr>
          <p:nvPr>
            <p:ph type="dt" sz="half" idx="10"/>
          </p:nvPr>
        </p:nvSpPr>
        <p:spPr>
          <a:xfrm>
            <a:off x="1952625" y="5141260"/>
            <a:ext cx="1933575" cy="365125"/>
          </a:xfrm>
        </p:spPr>
        <p:txBody>
          <a:bodyPr/>
          <a:lstStyle>
            <a:lvl1pPr>
              <a:defRPr sz="1400"/>
            </a:lvl1pPr>
          </a:lstStyle>
          <a:p>
            <a:fld id="{8A2D0064-AAF6-4091-BA60-DBB884E73FD7}" type="datetimeFigureOut">
              <a:rPr lang="en-US" smtClean="0"/>
              <a:pPr/>
              <a:t>5/23/2024</a:t>
            </a:fld>
            <a:endParaRPr lang="en-US" dirty="0"/>
          </a:p>
        </p:txBody>
      </p:sp>
      <p:pic>
        <p:nvPicPr>
          <p:cNvPr id="38" name="Picture 37">
            <a:extLst>
              <a:ext uri="{FF2B5EF4-FFF2-40B4-BE49-F238E27FC236}">
                <a16:creationId xmlns:a16="http://schemas.microsoft.com/office/drawing/2014/main" id="{E33610ED-403A-462B-B6A3-86FE86F081F7}"/>
              </a:ext>
            </a:extLst>
          </p:cNvPr>
          <p:cNvPicPr>
            <a:picLocks noChangeAspect="1"/>
          </p:cNvPicPr>
          <p:nvPr userDrawn="1"/>
        </p:nvPicPr>
        <p:blipFill rotWithShape="1">
          <a:blip r:embed="rId4"/>
          <a:srcRect l="3028"/>
          <a:stretch/>
        </p:blipFill>
        <p:spPr>
          <a:xfrm>
            <a:off x="0" y="2647190"/>
            <a:ext cx="980110" cy="233243"/>
          </a:xfrm>
          <a:prstGeom prst="rect">
            <a:avLst/>
          </a:prstGeom>
        </p:spPr>
      </p:pic>
      <p:sp>
        <p:nvSpPr>
          <p:cNvPr id="60" name="Content Placeholder 59">
            <a:extLst>
              <a:ext uri="{FF2B5EF4-FFF2-40B4-BE49-F238E27FC236}">
                <a16:creationId xmlns:a16="http://schemas.microsoft.com/office/drawing/2014/main" id="{5B6F4BBE-DDC0-4D39-8CFF-F1D27918C035}"/>
              </a:ext>
            </a:extLst>
          </p:cNvPr>
          <p:cNvSpPr>
            <a:spLocks noGrp="1"/>
          </p:cNvSpPr>
          <p:nvPr>
            <p:ph sz="quarter" idx="11"/>
          </p:nvPr>
        </p:nvSpPr>
        <p:spPr>
          <a:xfrm>
            <a:off x="1952625" y="4341814"/>
            <a:ext cx="7596188" cy="248736"/>
          </a:xfrm>
        </p:spPr>
        <p:txBody>
          <a:bodyPr lIns="91440"/>
          <a:lstStyle>
            <a:lvl1pPr marL="0" indent="0">
              <a:spcBef>
                <a:spcPts val="0"/>
              </a:spcBef>
              <a:buNone/>
              <a:defRPr sz="2000" b="1"/>
            </a:lvl1pPr>
            <a:lvl2pPr marL="400050" indent="0">
              <a:buNone/>
              <a:defRPr b="1"/>
            </a:lvl2pPr>
            <a:lvl3pPr marL="800100" indent="0">
              <a:buNone/>
              <a:defRPr b="1"/>
            </a:lvl3pPr>
            <a:lvl4pPr marL="1371600" indent="0">
              <a:buNone/>
              <a:defRPr b="1"/>
            </a:lvl4pPr>
            <a:lvl5pPr marL="1828800" indent="0">
              <a:buNone/>
              <a:defRPr b="1"/>
            </a:lvl5pPr>
          </a:lstStyle>
          <a:p>
            <a:pPr lvl="0"/>
            <a:r>
              <a:rPr lang="en-US" dirty="0"/>
              <a:t>Click to edit Master text style</a:t>
            </a:r>
          </a:p>
        </p:txBody>
      </p:sp>
      <p:sp>
        <p:nvSpPr>
          <p:cNvPr id="62" name="Content Placeholder 61">
            <a:extLst>
              <a:ext uri="{FF2B5EF4-FFF2-40B4-BE49-F238E27FC236}">
                <a16:creationId xmlns:a16="http://schemas.microsoft.com/office/drawing/2014/main" id="{00326CA1-B358-4EB7-95DF-87D58B075873}"/>
              </a:ext>
            </a:extLst>
          </p:cNvPr>
          <p:cNvSpPr>
            <a:spLocks noGrp="1"/>
          </p:cNvSpPr>
          <p:nvPr>
            <p:ph sz="quarter" idx="12"/>
          </p:nvPr>
        </p:nvSpPr>
        <p:spPr>
          <a:xfrm>
            <a:off x="1952625" y="4667250"/>
            <a:ext cx="7596188" cy="247650"/>
          </a:xfrm>
        </p:spPr>
        <p:txBody>
          <a:bodyPr lIns="91440"/>
          <a:lstStyle>
            <a:lvl1pPr marL="0" indent="0">
              <a:buNone/>
              <a:defRPr sz="2000"/>
            </a:lvl1pPr>
            <a:lvl2pPr marL="400050" indent="0">
              <a:buNone/>
              <a:defRPr/>
            </a:lvl2pPr>
            <a:lvl3pPr marL="8001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67676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02131AC-B7C7-4D23-84A4-9E59F4DC409F}"/>
              </a:ext>
            </a:extLst>
          </p:cNvPr>
          <p:cNvSpPr/>
          <p:nvPr userDrawn="1"/>
        </p:nvSpPr>
        <p:spPr>
          <a:xfrm>
            <a:off x="11181285" y="3800805"/>
            <a:ext cx="1010715" cy="3057195"/>
          </a:xfrm>
          <a:prstGeom prst="rect">
            <a:avLst/>
          </a:prstGeom>
          <a:solidFill>
            <a:srgbClr val="00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15" name="Picture 14">
            <a:extLst>
              <a:ext uri="{FF2B5EF4-FFF2-40B4-BE49-F238E27FC236}">
                <a16:creationId xmlns:a16="http://schemas.microsoft.com/office/drawing/2014/main" id="{677AC0E2-0BFE-4170-A98A-FB72AF40E7EB}"/>
              </a:ext>
            </a:extLst>
          </p:cNvPr>
          <p:cNvPicPr>
            <a:picLocks noChangeAspect="1"/>
          </p:cNvPicPr>
          <p:nvPr userDrawn="1"/>
        </p:nvPicPr>
        <p:blipFill rotWithShape="1">
          <a:blip r:embed="rId2"/>
          <a:srcRect b="68122"/>
          <a:stretch/>
        </p:blipFill>
        <p:spPr>
          <a:xfrm>
            <a:off x="5049780" y="1677985"/>
            <a:ext cx="2529590" cy="683300"/>
          </a:xfrm>
          <a:prstGeom prst="rect">
            <a:avLst/>
          </a:prstGeom>
        </p:spPr>
      </p:pic>
      <p:sp>
        <p:nvSpPr>
          <p:cNvPr id="16" name="Rectangle 15">
            <a:extLst>
              <a:ext uri="{FF2B5EF4-FFF2-40B4-BE49-F238E27FC236}">
                <a16:creationId xmlns:a16="http://schemas.microsoft.com/office/drawing/2014/main" id="{CAE2955E-B961-4F3C-8F6B-80AD5D47C48C}"/>
              </a:ext>
            </a:extLst>
          </p:cNvPr>
          <p:cNvSpPr/>
          <p:nvPr userDrawn="1"/>
        </p:nvSpPr>
        <p:spPr>
          <a:xfrm>
            <a:off x="8086129" y="4187897"/>
            <a:ext cx="1010715" cy="1314036"/>
          </a:xfrm>
          <a:prstGeom prst="rect">
            <a:avLst/>
          </a:prstGeom>
          <a:gradFill flip="none" rotWithShape="1">
            <a:gsLst>
              <a:gs pos="0">
                <a:srgbClr val="307FE2"/>
              </a:gs>
              <a:gs pos="100000">
                <a:srgbClr val="307FE2">
                  <a:alpha val="20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17" name="Picture 16">
            <a:extLst>
              <a:ext uri="{FF2B5EF4-FFF2-40B4-BE49-F238E27FC236}">
                <a16:creationId xmlns:a16="http://schemas.microsoft.com/office/drawing/2014/main" id="{2CAEE046-1DC4-401B-AB30-F20ACF26E061}"/>
              </a:ext>
            </a:extLst>
          </p:cNvPr>
          <p:cNvPicPr>
            <a:picLocks noChangeAspect="1"/>
          </p:cNvPicPr>
          <p:nvPr userDrawn="1"/>
        </p:nvPicPr>
        <p:blipFill>
          <a:blip r:embed="rId3"/>
          <a:stretch>
            <a:fillRect/>
          </a:stretch>
        </p:blipFill>
        <p:spPr>
          <a:xfrm>
            <a:off x="8086129" y="3954654"/>
            <a:ext cx="1010715" cy="233243"/>
          </a:xfrm>
          <a:prstGeom prst="rect">
            <a:avLst/>
          </a:prstGeom>
        </p:spPr>
      </p:pic>
      <p:sp>
        <p:nvSpPr>
          <p:cNvPr id="18" name="Rectangle 17">
            <a:extLst>
              <a:ext uri="{FF2B5EF4-FFF2-40B4-BE49-F238E27FC236}">
                <a16:creationId xmlns:a16="http://schemas.microsoft.com/office/drawing/2014/main" id="{BAE12440-DEEF-4869-907D-DBBBF06321FA}"/>
              </a:ext>
            </a:extLst>
          </p:cNvPr>
          <p:cNvSpPr/>
          <p:nvPr userDrawn="1"/>
        </p:nvSpPr>
        <p:spPr>
          <a:xfrm>
            <a:off x="-1" y="1993900"/>
            <a:ext cx="8591489" cy="3302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BB37701F-345B-42D2-8BA4-AD3FF106810C}"/>
              </a:ext>
            </a:extLst>
          </p:cNvPr>
          <p:cNvSpPr/>
          <p:nvPr userDrawn="1"/>
        </p:nvSpPr>
        <p:spPr>
          <a:xfrm>
            <a:off x="10075194" y="661595"/>
            <a:ext cx="172209" cy="2970605"/>
          </a:xfrm>
          <a:prstGeom prst="rect">
            <a:avLst/>
          </a:prstGeom>
          <a:solidFill>
            <a:srgbClr val="000000">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F48F4F31-9820-4BFD-9507-DBCB88D0A901}"/>
              </a:ext>
            </a:extLst>
          </p:cNvPr>
          <p:cNvSpPr/>
          <p:nvPr userDrawn="1"/>
        </p:nvSpPr>
        <p:spPr>
          <a:xfrm>
            <a:off x="10247404" y="1245055"/>
            <a:ext cx="518957" cy="1497690"/>
          </a:xfrm>
          <a:prstGeom prst="rect">
            <a:avLst/>
          </a:prstGeom>
          <a:solidFill>
            <a:srgbClr val="0000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6A0F476-3AFC-49C2-9FED-0A0CBB380EBC}"/>
              </a:ext>
            </a:extLst>
          </p:cNvPr>
          <p:cNvSpPr>
            <a:spLocks noGrp="1"/>
          </p:cNvSpPr>
          <p:nvPr>
            <p:ph type="title"/>
          </p:nvPr>
        </p:nvSpPr>
        <p:spPr>
          <a:xfrm>
            <a:off x="246185" y="1993900"/>
            <a:ext cx="8335107" cy="1390308"/>
          </a:xfrm>
        </p:spPr>
        <p:txBody>
          <a:bodyPr lIns="91440" anchor="b"/>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E8B01D89-22A1-42B4-87EA-7EF6B0E87EC0}"/>
              </a:ext>
            </a:extLst>
          </p:cNvPr>
          <p:cNvSpPr>
            <a:spLocks noGrp="1"/>
          </p:cNvSpPr>
          <p:nvPr>
            <p:ph type="body" idx="1"/>
          </p:nvPr>
        </p:nvSpPr>
        <p:spPr>
          <a:xfrm>
            <a:off x="246185" y="3525497"/>
            <a:ext cx="7584953" cy="807646"/>
          </a:xfr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671D97D-6739-4E8B-9F0F-F4D881474F3C}"/>
              </a:ext>
            </a:extLst>
          </p:cNvPr>
          <p:cNvSpPr>
            <a:spLocks noGrp="1"/>
          </p:cNvSpPr>
          <p:nvPr>
            <p:ph type="dt" sz="half" idx="10"/>
          </p:nvPr>
        </p:nvSpPr>
        <p:spPr/>
        <p:txBody>
          <a:bodyPr/>
          <a:lstStyle/>
          <a:p>
            <a:fld id="{8A2D0064-AAF6-4091-BA60-DBB884E73FD7}" type="datetimeFigureOut">
              <a:rPr lang="en-US" smtClean="0"/>
              <a:t>5/23/2024</a:t>
            </a:fld>
            <a:endParaRPr lang="en-US"/>
          </a:p>
        </p:txBody>
      </p:sp>
    </p:spTree>
    <p:extLst>
      <p:ext uri="{BB962C8B-B14F-4D97-AF65-F5344CB8AC3E}">
        <p14:creationId xmlns:p14="http://schemas.microsoft.com/office/powerpoint/2010/main" val="326531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BAAF2E5-408E-4664-828D-707F062DB100}"/>
              </a:ext>
            </a:extLst>
          </p:cNvPr>
          <p:cNvPicPr>
            <a:picLocks noChangeAspect="1"/>
          </p:cNvPicPr>
          <p:nvPr userDrawn="1"/>
        </p:nvPicPr>
        <p:blipFill rotWithShape="1">
          <a:blip r:embed="rId2"/>
          <a:srcRect b="68122"/>
          <a:stretch/>
        </p:blipFill>
        <p:spPr>
          <a:xfrm>
            <a:off x="6407085" y="4989213"/>
            <a:ext cx="2529590" cy="683300"/>
          </a:xfrm>
          <a:prstGeom prst="rect">
            <a:avLst/>
          </a:prstGeom>
        </p:spPr>
      </p:pic>
      <p:sp>
        <p:nvSpPr>
          <p:cNvPr id="36" name="Rectangle 35">
            <a:extLst>
              <a:ext uri="{FF2B5EF4-FFF2-40B4-BE49-F238E27FC236}">
                <a16:creationId xmlns:a16="http://schemas.microsoft.com/office/drawing/2014/main" id="{28CC0736-00C6-4AC9-8DCE-5A4C39A74674}"/>
              </a:ext>
            </a:extLst>
          </p:cNvPr>
          <p:cNvSpPr/>
          <p:nvPr userDrawn="1"/>
        </p:nvSpPr>
        <p:spPr>
          <a:xfrm>
            <a:off x="8412818" y="1712029"/>
            <a:ext cx="470593" cy="1707131"/>
          </a:xfrm>
          <a:prstGeom prst="rect">
            <a:avLst/>
          </a:prstGeom>
          <a:gradFill flip="none" rotWithShape="1">
            <a:gsLst>
              <a:gs pos="0">
                <a:srgbClr val="2CCCD3"/>
              </a:gs>
              <a:gs pos="100000">
                <a:srgbClr val="2CCCD3">
                  <a:alpha val="20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37" name="Picture 36">
            <a:extLst>
              <a:ext uri="{FF2B5EF4-FFF2-40B4-BE49-F238E27FC236}">
                <a16:creationId xmlns:a16="http://schemas.microsoft.com/office/drawing/2014/main" id="{CD79DFEC-8AF6-4809-A7FE-978E1DC717CD}"/>
              </a:ext>
            </a:extLst>
          </p:cNvPr>
          <p:cNvPicPr>
            <a:picLocks noChangeAspect="1"/>
          </p:cNvPicPr>
          <p:nvPr userDrawn="1"/>
        </p:nvPicPr>
        <p:blipFill>
          <a:blip r:embed="rId3"/>
          <a:stretch>
            <a:fillRect/>
          </a:stretch>
        </p:blipFill>
        <p:spPr>
          <a:xfrm>
            <a:off x="8412818" y="1604637"/>
            <a:ext cx="470593" cy="108599"/>
          </a:xfrm>
          <a:prstGeom prst="rect">
            <a:avLst/>
          </a:prstGeom>
        </p:spPr>
      </p:pic>
      <p:sp>
        <p:nvSpPr>
          <p:cNvPr id="39" name="Rectangle 38">
            <a:extLst>
              <a:ext uri="{FF2B5EF4-FFF2-40B4-BE49-F238E27FC236}">
                <a16:creationId xmlns:a16="http://schemas.microsoft.com/office/drawing/2014/main" id="{45141845-2A5D-4387-B8BE-8467F3015D41}"/>
              </a:ext>
            </a:extLst>
          </p:cNvPr>
          <p:cNvSpPr/>
          <p:nvPr userDrawn="1"/>
        </p:nvSpPr>
        <p:spPr>
          <a:xfrm>
            <a:off x="10008674" y="3887395"/>
            <a:ext cx="172209" cy="2970605"/>
          </a:xfrm>
          <a:prstGeom prst="rect">
            <a:avLst/>
          </a:prstGeom>
          <a:solidFill>
            <a:srgbClr val="000000">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EA1C63F9-3FB8-48E3-8B56-9D4DA334A75C}"/>
              </a:ext>
            </a:extLst>
          </p:cNvPr>
          <p:cNvSpPr/>
          <p:nvPr userDrawn="1"/>
        </p:nvSpPr>
        <p:spPr>
          <a:xfrm>
            <a:off x="11181285" y="2103602"/>
            <a:ext cx="1010715" cy="3057195"/>
          </a:xfrm>
          <a:prstGeom prst="rect">
            <a:avLst/>
          </a:prstGeom>
          <a:solidFill>
            <a:srgbClr val="00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E1992B30-2EDE-4F96-B818-B9019B133B32}"/>
              </a:ext>
            </a:extLst>
          </p:cNvPr>
          <p:cNvSpPr/>
          <p:nvPr userDrawn="1"/>
        </p:nvSpPr>
        <p:spPr>
          <a:xfrm>
            <a:off x="9661926" y="225084"/>
            <a:ext cx="518957" cy="1497690"/>
          </a:xfrm>
          <a:prstGeom prst="rect">
            <a:avLst/>
          </a:prstGeom>
          <a:solidFill>
            <a:srgbClr val="0000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BAE12440-DEEF-4869-907D-DBBBF06321FA}"/>
              </a:ext>
            </a:extLst>
          </p:cNvPr>
          <p:cNvSpPr/>
          <p:nvPr userDrawn="1"/>
        </p:nvSpPr>
        <p:spPr>
          <a:xfrm>
            <a:off x="-1" y="1993900"/>
            <a:ext cx="8591489" cy="3302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6A0F476-3AFC-49C2-9FED-0A0CBB380EBC}"/>
              </a:ext>
            </a:extLst>
          </p:cNvPr>
          <p:cNvSpPr>
            <a:spLocks noGrp="1"/>
          </p:cNvSpPr>
          <p:nvPr>
            <p:ph type="title"/>
          </p:nvPr>
        </p:nvSpPr>
        <p:spPr>
          <a:xfrm>
            <a:off x="246185" y="1993900"/>
            <a:ext cx="8335107" cy="1390308"/>
          </a:xfrm>
        </p:spPr>
        <p:txBody>
          <a:bodyPr lIns="91440" anchor="b"/>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E8B01D89-22A1-42B4-87EA-7EF6B0E87EC0}"/>
              </a:ext>
            </a:extLst>
          </p:cNvPr>
          <p:cNvSpPr>
            <a:spLocks noGrp="1"/>
          </p:cNvSpPr>
          <p:nvPr>
            <p:ph type="body" idx="1"/>
          </p:nvPr>
        </p:nvSpPr>
        <p:spPr>
          <a:xfrm>
            <a:off x="246185" y="3525497"/>
            <a:ext cx="7584953" cy="807646"/>
          </a:xfr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671D97D-6739-4E8B-9F0F-F4D881474F3C}"/>
              </a:ext>
            </a:extLst>
          </p:cNvPr>
          <p:cNvSpPr>
            <a:spLocks noGrp="1"/>
          </p:cNvSpPr>
          <p:nvPr>
            <p:ph type="dt" sz="half" idx="10"/>
          </p:nvPr>
        </p:nvSpPr>
        <p:spPr/>
        <p:txBody>
          <a:bodyPr/>
          <a:lstStyle/>
          <a:p>
            <a:fld id="{8A2D0064-AAF6-4091-BA60-DBB884E73FD7}" type="datetimeFigureOut">
              <a:rPr lang="en-US" smtClean="0"/>
              <a:t>5/23/2024</a:t>
            </a:fld>
            <a:endParaRPr lang="en-US"/>
          </a:p>
        </p:txBody>
      </p:sp>
    </p:spTree>
    <p:extLst>
      <p:ext uri="{BB962C8B-B14F-4D97-AF65-F5344CB8AC3E}">
        <p14:creationId xmlns:p14="http://schemas.microsoft.com/office/powerpoint/2010/main" val="133798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3">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DBEEF60-96D1-44FB-A57B-D60FCE6E6518}"/>
              </a:ext>
            </a:extLst>
          </p:cNvPr>
          <p:cNvPicPr>
            <a:picLocks noChangeAspect="1"/>
          </p:cNvPicPr>
          <p:nvPr userDrawn="1"/>
        </p:nvPicPr>
        <p:blipFill rotWithShape="1">
          <a:blip r:embed="rId2"/>
          <a:srcRect b="68122"/>
          <a:stretch/>
        </p:blipFill>
        <p:spPr>
          <a:xfrm>
            <a:off x="643571" y="1652250"/>
            <a:ext cx="2529590" cy="683300"/>
          </a:xfrm>
          <a:prstGeom prst="rect">
            <a:avLst/>
          </a:prstGeom>
        </p:spPr>
      </p:pic>
      <p:sp>
        <p:nvSpPr>
          <p:cNvPr id="21" name="Rectangle 20">
            <a:extLst>
              <a:ext uri="{FF2B5EF4-FFF2-40B4-BE49-F238E27FC236}">
                <a16:creationId xmlns:a16="http://schemas.microsoft.com/office/drawing/2014/main" id="{20F6841A-4691-4FC9-B225-C953FE5CFC3C}"/>
              </a:ext>
            </a:extLst>
          </p:cNvPr>
          <p:cNvSpPr/>
          <p:nvPr userDrawn="1"/>
        </p:nvSpPr>
        <p:spPr>
          <a:xfrm>
            <a:off x="8086130" y="5101687"/>
            <a:ext cx="1010715" cy="595309"/>
          </a:xfrm>
          <a:prstGeom prst="rect">
            <a:avLst/>
          </a:prstGeom>
          <a:gradFill>
            <a:gsLst>
              <a:gs pos="0">
                <a:srgbClr val="9063CD"/>
              </a:gs>
              <a:gs pos="100000">
                <a:srgbClr val="9063CD">
                  <a:alpha val="20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pic>
        <p:nvPicPr>
          <p:cNvPr id="22" name="Picture 21">
            <a:extLst>
              <a:ext uri="{FF2B5EF4-FFF2-40B4-BE49-F238E27FC236}">
                <a16:creationId xmlns:a16="http://schemas.microsoft.com/office/drawing/2014/main" id="{8839150B-11DC-4E0B-89BB-8D8E3926A833}"/>
              </a:ext>
            </a:extLst>
          </p:cNvPr>
          <p:cNvPicPr>
            <a:picLocks noChangeAspect="1"/>
          </p:cNvPicPr>
          <p:nvPr userDrawn="1"/>
        </p:nvPicPr>
        <p:blipFill>
          <a:blip r:embed="rId3"/>
          <a:stretch>
            <a:fillRect/>
          </a:stretch>
        </p:blipFill>
        <p:spPr>
          <a:xfrm>
            <a:off x="8086130" y="4868879"/>
            <a:ext cx="1010715" cy="233243"/>
          </a:xfrm>
          <a:prstGeom prst="rect">
            <a:avLst/>
          </a:prstGeom>
        </p:spPr>
      </p:pic>
      <p:sp>
        <p:nvSpPr>
          <p:cNvPr id="23" name="Rectangle 22">
            <a:extLst>
              <a:ext uri="{FF2B5EF4-FFF2-40B4-BE49-F238E27FC236}">
                <a16:creationId xmlns:a16="http://schemas.microsoft.com/office/drawing/2014/main" id="{87994934-8194-4489-A91B-0A9DB0208AB4}"/>
              </a:ext>
            </a:extLst>
          </p:cNvPr>
          <p:cNvSpPr/>
          <p:nvPr userDrawn="1"/>
        </p:nvSpPr>
        <p:spPr>
          <a:xfrm>
            <a:off x="10494446" y="508597"/>
            <a:ext cx="172209" cy="2970605"/>
          </a:xfrm>
          <a:prstGeom prst="rect">
            <a:avLst/>
          </a:prstGeom>
          <a:solidFill>
            <a:srgbClr val="000000">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A34E53E7-296E-4326-AB49-BE2C1612D115}"/>
              </a:ext>
            </a:extLst>
          </p:cNvPr>
          <p:cNvSpPr/>
          <p:nvPr userDrawn="1"/>
        </p:nvSpPr>
        <p:spPr>
          <a:xfrm>
            <a:off x="10075192" y="3800805"/>
            <a:ext cx="1010715" cy="3057195"/>
          </a:xfrm>
          <a:prstGeom prst="rect">
            <a:avLst/>
          </a:prstGeom>
          <a:solidFill>
            <a:srgbClr val="00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5" name="Rectangle 24">
            <a:extLst>
              <a:ext uri="{FF2B5EF4-FFF2-40B4-BE49-F238E27FC236}">
                <a16:creationId xmlns:a16="http://schemas.microsoft.com/office/drawing/2014/main" id="{E5AC4CE6-73DE-4EDE-AE8E-EF05C6AC85BE}"/>
              </a:ext>
            </a:extLst>
          </p:cNvPr>
          <p:cNvSpPr/>
          <p:nvPr userDrawn="1"/>
        </p:nvSpPr>
        <p:spPr>
          <a:xfrm>
            <a:off x="11673043" y="1136271"/>
            <a:ext cx="518957" cy="1497690"/>
          </a:xfrm>
          <a:prstGeom prst="rect">
            <a:avLst/>
          </a:prstGeom>
          <a:solidFill>
            <a:srgbClr val="0000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BAE12440-DEEF-4869-907D-DBBBF06321FA}"/>
              </a:ext>
            </a:extLst>
          </p:cNvPr>
          <p:cNvSpPr/>
          <p:nvPr userDrawn="1"/>
        </p:nvSpPr>
        <p:spPr>
          <a:xfrm>
            <a:off x="-1" y="1993900"/>
            <a:ext cx="8591489" cy="3302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30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6A0F476-3AFC-49C2-9FED-0A0CBB380EBC}"/>
              </a:ext>
            </a:extLst>
          </p:cNvPr>
          <p:cNvSpPr>
            <a:spLocks noGrp="1"/>
          </p:cNvSpPr>
          <p:nvPr>
            <p:ph type="title"/>
          </p:nvPr>
        </p:nvSpPr>
        <p:spPr>
          <a:xfrm>
            <a:off x="246185" y="1993900"/>
            <a:ext cx="8335107" cy="1390308"/>
          </a:xfrm>
        </p:spPr>
        <p:txBody>
          <a:bodyPr lIns="91440" anchor="b"/>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E8B01D89-22A1-42B4-87EA-7EF6B0E87EC0}"/>
              </a:ext>
            </a:extLst>
          </p:cNvPr>
          <p:cNvSpPr>
            <a:spLocks noGrp="1"/>
          </p:cNvSpPr>
          <p:nvPr>
            <p:ph type="body" idx="1"/>
          </p:nvPr>
        </p:nvSpPr>
        <p:spPr>
          <a:xfrm>
            <a:off x="246185" y="3525497"/>
            <a:ext cx="7584953" cy="807646"/>
          </a:xfr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671D97D-6739-4E8B-9F0F-F4D881474F3C}"/>
              </a:ext>
            </a:extLst>
          </p:cNvPr>
          <p:cNvSpPr>
            <a:spLocks noGrp="1"/>
          </p:cNvSpPr>
          <p:nvPr>
            <p:ph type="dt" sz="half" idx="10"/>
          </p:nvPr>
        </p:nvSpPr>
        <p:spPr/>
        <p:txBody>
          <a:bodyPr/>
          <a:lstStyle/>
          <a:p>
            <a:fld id="{8A2D0064-AAF6-4091-BA60-DBB884E73FD7}" type="datetimeFigureOut">
              <a:rPr lang="en-US" smtClean="0"/>
              <a:t>5/23/2024</a:t>
            </a:fld>
            <a:endParaRPr lang="en-US"/>
          </a:p>
        </p:txBody>
      </p:sp>
    </p:spTree>
    <p:extLst>
      <p:ext uri="{BB962C8B-B14F-4D97-AF65-F5344CB8AC3E}">
        <p14:creationId xmlns:p14="http://schemas.microsoft.com/office/powerpoint/2010/main" val="210335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1499920"/>
            <a:ext cx="5480934" cy="4629150"/>
          </a:xfrm>
        </p:spPr>
        <p:txBody>
          <a:body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6172200" y="1499920"/>
            <a:ext cx="5490713" cy="4629150"/>
          </a:xfrm>
        </p:spPr>
        <p:txBody>
          <a:bodyPr/>
          <a:lstStyle/>
          <a:p>
            <a:pPr lvl="0"/>
            <a:r>
              <a:rPr lang="en-US" dirty="0"/>
              <a:t>Click to edit Master text styles</a:t>
            </a:r>
          </a:p>
          <a:p>
            <a:pPr lvl="1"/>
            <a:r>
              <a:rPr lang="en-US" dirty="0"/>
              <a:t>Second level</a:t>
            </a:r>
          </a:p>
          <a:p>
            <a:pPr lvl="2"/>
            <a:r>
              <a:rPr lang="en-US" dirty="0"/>
              <a:t>Third level</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5/23/2024</a:t>
            </a:fld>
            <a:endParaRPr lang="en-US"/>
          </a:p>
        </p:txBody>
      </p:sp>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98171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1" y="2028290"/>
            <a:ext cx="5455101" cy="4143910"/>
          </a:xfrm>
        </p:spPr>
        <p:txBody>
          <a:body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6172200" y="2028290"/>
            <a:ext cx="5464834" cy="4143910"/>
          </a:xfrm>
        </p:spPr>
        <p:txBody>
          <a:bodyPr/>
          <a:lstStyle/>
          <a:p>
            <a:pPr lvl="0"/>
            <a:r>
              <a:rPr lang="en-US" dirty="0"/>
              <a:t>Click to edit Master text styles</a:t>
            </a:r>
          </a:p>
          <a:p>
            <a:pPr lvl="1"/>
            <a:r>
              <a:rPr lang="en-US" dirty="0"/>
              <a:t>Second level</a:t>
            </a:r>
          </a:p>
          <a:p>
            <a:pPr lvl="2"/>
            <a:r>
              <a:rPr lang="en-US" dirty="0"/>
              <a:t>Third level</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5/23/2024</a:t>
            </a:fld>
            <a:endParaRPr lang="en-US"/>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3011" y="1422132"/>
            <a:ext cx="5464834" cy="492125"/>
          </a:xfrm>
        </p:spPr>
        <p:txBody>
          <a:bodyPr anchor="b" anchorCtr="0"/>
          <a:lstStyle>
            <a:lvl1pPr marL="0" indent="0">
              <a:buNone/>
              <a:defRPr sz="2400" b="1"/>
            </a:lvl1pPr>
          </a:lstStyle>
          <a:p>
            <a:pPr lvl="0"/>
            <a:r>
              <a:rPr lang="en-US" dirty="0"/>
              <a:t>Click to edit Master text styles</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6172200" y="1422132"/>
            <a:ext cx="5464834" cy="492125"/>
          </a:xfrm>
        </p:spPr>
        <p:txBody>
          <a:bodyPr anchor="b" anchorCtr="0"/>
          <a:lstStyle>
            <a:lvl1pPr marL="0" indent="0">
              <a:buNone/>
              <a:defRPr sz="2400" b="1"/>
            </a:lvl1pPr>
          </a:lstStyle>
          <a:p>
            <a:pPr lvl="0"/>
            <a:r>
              <a:rPr lang="en-US" dirty="0"/>
              <a:t>Click to edit Master text styles</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48968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2002412"/>
            <a:ext cx="3723687" cy="4169788"/>
          </a:xfrm>
        </p:spPr>
        <p:txBody>
          <a:bodyPr rIns="0"/>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4229100" y="2002412"/>
            <a:ext cx="3733800" cy="4169788"/>
          </a:xfrm>
        </p:spPr>
        <p:txBody>
          <a:bodyPr rIns="0"/>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5/23/2024</a:t>
            </a:fld>
            <a:endParaRPr lang="en-US"/>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2927" y="1366570"/>
            <a:ext cx="3723774" cy="492125"/>
          </a:xfrm>
        </p:spPr>
        <p:txBody>
          <a:bodyPr rIns="0" anchor="b" anchorCtr="0"/>
          <a:lstStyle>
            <a:lvl1pPr marL="0" indent="0">
              <a:buNone/>
              <a:defRPr sz="2000" b="1"/>
            </a:lvl1pPr>
          </a:lstStyle>
          <a:p>
            <a:pPr lvl="0"/>
            <a:r>
              <a:rPr lang="en-US" dirty="0"/>
              <a:t>Click to edit Master text</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4229101" y="1366570"/>
            <a:ext cx="3733800" cy="492125"/>
          </a:xfrm>
        </p:spPr>
        <p:txBody>
          <a:bodyPr rIns="0" anchor="b" anchorCtr="0"/>
          <a:lstStyle>
            <a:lvl1pPr marL="0" indent="0">
              <a:buNone/>
              <a:defRPr sz="2000" b="1"/>
            </a:lvl1pPr>
          </a:lstStyle>
          <a:p>
            <a:pPr lvl="0"/>
            <a:r>
              <a:rPr lang="en-US" dirty="0"/>
              <a:t>Click to edit Master text</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1" name="Content Placeholder 3">
            <a:extLst>
              <a:ext uri="{FF2B5EF4-FFF2-40B4-BE49-F238E27FC236}">
                <a16:creationId xmlns:a16="http://schemas.microsoft.com/office/drawing/2014/main" id="{7FFF4896-FE8E-4B69-A264-9B940A08F14A}"/>
              </a:ext>
            </a:extLst>
          </p:cNvPr>
          <p:cNvSpPr>
            <a:spLocks noGrp="1"/>
          </p:cNvSpPr>
          <p:nvPr>
            <p:ph sz="half" idx="14"/>
          </p:nvPr>
        </p:nvSpPr>
        <p:spPr>
          <a:xfrm>
            <a:off x="8115301" y="2002412"/>
            <a:ext cx="3733800" cy="4169788"/>
          </a:xfrm>
        </p:spPr>
        <p:txBody>
          <a:bodyPr rIns="0"/>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12" name="Content Placeholder 8">
            <a:extLst>
              <a:ext uri="{FF2B5EF4-FFF2-40B4-BE49-F238E27FC236}">
                <a16:creationId xmlns:a16="http://schemas.microsoft.com/office/drawing/2014/main" id="{AC870123-28AF-4AA3-9F7A-EE02449F9FBF}"/>
              </a:ext>
            </a:extLst>
          </p:cNvPr>
          <p:cNvSpPr>
            <a:spLocks noGrp="1"/>
          </p:cNvSpPr>
          <p:nvPr>
            <p:ph sz="quarter" idx="15"/>
          </p:nvPr>
        </p:nvSpPr>
        <p:spPr>
          <a:xfrm>
            <a:off x="8115301" y="1366570"/>
            <a:ext cx="3733800" cy="492125"/>
          </a:xfrm>
        </p:spPr>
        <p:txBody>
          <a:bodyPr rIns="0" anchor="b" anchorCtr="0"/>
          <a:lstStyle>
            <a:lvl1pPr marL="0" indent="0">
              <a:buNone/>
              <a:defRPr sz="2000" b="1"/>
            </a:lvl1pPr>
          </a:lstStyle>
          <a:p>
            <a:pPr lvl="0"/>
            <a:r>
              <a:rPr lang="en-US" dirty="0"/>
              <a:t>Click to edit Master text</a:t>
            </a:r>
          </a:p>
        </p:txBody>
      </p:sp>
    </p:spTree>
    <p:extLst>
      <p:ext uri="{BB962C8B-B14F-4D97-AF65-F5344CB8AC3E}">
        <p14:creationId xmlns:p14="http://schemas.microsoft.com/office/powerpoint/2010/main" val="327581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1509445"/>
            <a:ext cx="3723688" cy="4662755"/>
          </a:xfrm>
        </p:spPr>
        <p:txBody>
          <a:bodyPr/>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4229100" y="1509445"/>
            <a:ext cx="3733800" cy="4662755"/>
          </a:xfrm>
        </p:spPr>
        <p:txBody>
          <a:bodyPr/>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5/23/2024</a:t>
            </a:fld>
            <a:endParaRPr lang="en-US"/>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1" name="Content Placeholder 3">
            <a:extLst>
              <a:ext uri="{FF2B5EF4-FFF2-40B4-BE49-F238E27FC236}">
                <a16:creationId xmlns:a16="http://schemas.microsoft.com/office/drawing/2014/main" id="{7FFF4896-FE8E-4B69-A264-9B940A08F14A}"/>
              </a:ext>
            </a:extLst>
          </p:cNvPr>
          <p:cNvSpPr>
            <a:spLocks noGrp="1"/>
          </p:cNvSpPr>
          <p:nvPr>
            <p:ph sz="half" idx="14"/>
          </p:nvPr>
        </p:nvSpPr>
        <p:spPr>
          <a:xfrm>
            <a:off x="8115300" y="1509445"/>
            <a:ext cx="3733800" cy="4662755"/>
          </a:xfrm>
        </p:spPr>
        <p:txBody>
          <a:bodyPr/>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8607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5/23/2024</a:t>
            </a:fld>
            <a:endParaRPr lang="en-US"/>
          </a:p>
        </p:txBody>
      </p:sp>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0" name="Chart Placeholder 9">
            <a:extLst>
              <a:ext uri="{FF2B5EF4-FFF2-40B4-BE49-F238E27FC236}">
                <a16:creationId xmlns:a16="http://schemas.microsoft.com/office/drawing/2014/main" id="{24C8732E-ED17-4BE0-8B2C-BAB74A25E81F}"/>
              </a:ext>
            </a:extLst>
          </p:cNvPr>
          <p:cNvSpPr>
            <a:spLocks noGrp="1"/>
          </p:cNvSpPr>
          <p:nvPr>
            <p:ph type="chart" sz="quarter" idx="12"/>
          </p:nvPr>
        </p:nvSpPr>
        <p:spPr>
          <a:xfrm>
            <a:off x="342900" y="1562100"/>
            <a:ext cx="7620000" cy="4610100"/>
          </a:xfrm>
        </p:spPr>
        <p:txBody>
          <a:bodyPr/>
          <a:lstStyle>
            <a:lvl1pPr marL="0" indent="0" algn="ctr">
              <a:buNone/>
              <a:defRPr/>
            </a:lvl1pPr>
          </a:lstStyle>
          <a:p>
            <a:endParaRPr lang="en-US"/>
          </a:p>
        </p:txBody>
      </p:sp>
      <p:sp>
        <p:nvSpPr>
          <p:cNvPr id="7" name="Content Placeholder 3">
            <a:extLst>
              <a:ext uri="{FF2B5EF4-FFF2-40B4-BE49-F238E27FC236}">
                <a16:creationId xmlns:a16="http://schemas.microsoft.com/office/drawing/2014/main" id="{F5A8147F-1D62-4A82-AEBB-01BCA8FC32C6}"/>
              </a:ext>
            </a:extLst>
          </p:cNvPr>
          <p:cNvSpPr>
            <a:spLocks noGrp="1"/>
          </p:cNvSpPr>
          <p:nvPr>
            <p:ph sz="half" idx="14"/>
          </p:nvPr>
        </p:nvSpPr>
        <p:spPr>
          <a:xfrm>
            <a:off x="8115300" y="1509445"/>
            <a:ext cx="3733800" cy="4662755"/>
          </a:xfrm>
        </p:spPr>
        <p:txBody>
          <a:bodyPr/>
          <a:lstStyle>
            <a:lvl1pPr>
              <a:defRPr sz="2000"/>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954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8115300" y="1517172"/>
            <a:ext cx="3733800" cy="4655028"/>
          </a:xfrm>
        </p:spPr>
        <p:txBody>
          <a:bodyPr/>
          <a:lstStyle>
            <a:lvl1pPr marL="0" indent="0">
              <a:buNone/>
              <a:defRPr sz="2000"/>
            </a:lvl1pPr>
            <a:lvl2pPr>
              <a:defRPr sz="1600"/>
            </a:lvl2pPr>
            <a:lvl3pPr>
              <a:defRPr sz="1400"/>
            </a:lvl3pPr>
          </a:lstStyle>
          <a:p>
            <a:pPr lvl="0"/>
            <a:r>
              <a:rPr lang="en-US" dirty="0"/>
              <a:t>Click to edit Master text styles</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5/23/2024</a:t>
            </a:fld>
            <a:endParaRPr lang="en-US"/>
          </a:p>
        </p:txBody>
      </p:sp>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0" name="Chart Placeholder 9">
            <a:extLst>
              <a:ext uri="{FF2B5EF4-FFF2-40B4-BE49-F238E27FC236}">
                <a16:creationId xmlns:a16="http://schemas.microsoft.com/office/drawing/2014/main" id="{24C8732E-ED17-4BE0-8B2C-BAB74A25E81F}"/>
              </a:ext>
            </a:extLst>
          </p:cNvPr>
          <p:cNvSpPr>
            <a:spLocks noGrp="1"/>
          </p:cNvSpPr>
          <p:nvPr>
            <p:ph type="chart" sz="quarter" idx="12"/>
          </p:nvPr>
        </p:nvSpPr>
        <p:spPr>
          <a:xfrm>
            <a:off x="342900" y="1557070"/>
            <a:ext cx="7620000" cy="4615130"/>
          </a:xfrm>
        </p:spPr>
        <p:txBody>
          <a:bodyPr/>
          <a:lstStyle>
            <a:lvl1pPr marL="0" indent="0" algn="ctr">
              <a:buNone/>
              <a:defRPr/>
            </a:lvl1pPr>
          </a:lstStyle>
          <a:p>
            <a:endParaRPr lang="en-US"/>
          </a:p>
        </p:txBody>
      </p:sp>
    </p:spTree>
    <p:extLst>
      <p:ext uri="{BB962C8B-B14F-4D97-AF65-F5344CB8AC3E}">
        <p14:creationId xmlns:p14="http://schemas.microsoft.com/office/powerpoint/2010/main" val="194321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harts with Headers">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7D553573-BD36-4B83-A939-3AD41C6CBAD2}"/>
              </a:ext>
            </a:extLst>
          </p:cNvPr>
          <p:cNvSpPr>
            <a:spLocks noGrp="1"/>
          </p:cNvSpPr>
          <p:nvPr>
            <p:ph type="chart" sz="quarter" idx="16"/>
          </p:nvPr>
        </p:nvSpPr>
        <p:spPr>
          <a:xfrm>
            <a:off x="342900" y="2071420"/>
            <a:ext cx="3733800" cy="4100780"/>
          </a:xfrm>
        </p:spPr>
        <p:txBody>
          <a:bodyPr/>
          <a:lstStyle>
            <a:lvl1pPr marL="0" indent="0" algn="ctr">
              <a:buNone/>
              <a:defRPr/>
            </a:lvl1pPr>
          </a:lstStyle>
          <a:p>
            <a:endParaRPr lang="en-US"/>
          </a:p>
        </p:txBody>
      </p:sp>
      <p:sp>
        <p:nvSpPr>
          <p:cNvPr id="2" name="Title 1">
            <a:extLst>
              <a:ext uri="{FF2B5EF4-FFF2-40B4-BE49-F238E27FC236}">
                <a16:creationId xmlns:a16="http://schemas.microsoft.com/office/drawing/2014/main" id="{FFA793C4-6518-4AE8-91A1-654C0783DE5A}"/>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DF27646E-D086-499F-84C5-79DC12F3D38A}"/>
              </a:ext>
            </a:extLst>
          </p:cNvPr>
          <p:cNvSpPr>
            <a:spLocks noGrp="1"/>
          </p:cNvSpPr>
          <p:nvPr>
            <p:ph type="dt" sz="half" idx="10"/>
          </p:nvPr>
        </p:nvSpPr>
        <p:spPr/>
        <p:txBody>
          <a:bodyPr/>
          <a:lstStyle/>
          <a:p>
            <a:fld id="{8A2D0064-AAF6-4091-BA60-DBB884E73FD7}" type="datetimeFigureOut">
              <a:rPr lang="en-US" smtClean="0"/>
              <a:t>5/23/2024</a:t>
            </a:fld>
            <a:endParaRPr lang="en-US"/>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2926" y="1375196"/>
            <a:ext cx="3723773" cy="492125"/>
          </a:xfrm>
        </p:spPr>
        <p:txBody>
          <a:bodyPr anchor="b" anchorCtr="0"/>
          <a:lstStyle>
            <a:lvl1pPr marL="0" indent="0">
              <a:buNone/>
              <a:defRPr sz="2000" b="1"/>
            </a:lvl1pPr>
          </a:lstStyle>
          <a:p>
            <a:pPr lvl="0"/>
            <a:r>
              <a:rPr lang="en-US" dirty="0"/>
              <a:t>Click to edit Master text</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4229100" y="1375196"/>
            <a:ext cx="3733800" cy="492125"/>
          </a:xfrm>
        </p:spPr>
        <p:txBody>
          <a:bodyPr anchor="b" anchorCtr="0"/>
          <a:lstStyle>
            <a:lvl1pPr marL="0" indent="0">
              <a:buNone/>
              <a:defRPr sz="2000" b="1"/>
            </a:lvl1pPr>
          </a:lstStyle>
          <a:p>
            <a:pPr lvl="0"/>
            <a:r>
              <a:rPr lang="en-US" dirty="0"/>
              <a:t>Click to edit Master text</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2" name="Content Placeholder 8">
            <a:extLst>
              <a:ext uri="{FF2B5EF4-FFF2-40B4-BE49-F238E27FC236}">
                <a16:creationId xmlns:a16="http://schemas.microsoft.com/office/drawing/2014/main" id="{AC870123-28AF-4AA3-9F7A-EE02449F9FBF}"/>
              </a:ext>
            </a:extLst>
          </p:cNvPr>
          <p:cNvSpPr>
            <a:spLocks noGrp="1"/>
          </p:cNvSpPr>
          <p:nvPr>
            <p:ph sz="quarter" idx="15"/>
          </p:nvPr>
        </p:nvSpPr>
        <p:spPr>
          <a:xfrm>
            <a:off x="8115300" y="1375196"/>
            <a:ext cx="3736556" cy="492125"/>
          </a:xfrm>
        </p:spPr>
        <p:txBody>
          <a:bodyPr anchor="b" anchorCtr="0"/>
          <a:lstStyle>
            <a:lvl1pPr marL="0" indent="0">
              <a:buNone/>
              <a:defRPr sz="2000" b="1"/>
            </a:lvl1pPr>
          </a:lstStyle>
          <a:p>
            <a:pPr lvl="0"/>
            <a:r>
              <a:rPr lang="en-US" dirty="0"/>
              <a:t>Click to edit Master text</a:t>
            </a:r>
          </a:p>
        </p:txBody>
      </p:sp>
      <p:sp>
        <p:nvSpPr>
          <p:cNvPr id="13" name="Chart Placeholder 7">
            <a:extLst>
              <a:ext uri="{FF2B5EF4-FFF2-40B4-BE49-F238E27FC236}">
                <a16:creationId xmlns:a16="http://schemas.microsoft.com/office/drawing/2014/main" id="{2E285876-A655-41E8-8841-88866793FE01}"/>
              </a:ext>
            </a:extLst>
          </p:cNvPr>
          <p:cNvSpPr>
            <a:spLocks noGrp="1"/>
          </p:cNvSpPr>
          <p:nvPr>
            <p:ph type="chart" sz="quarter" idx="17"/>
          </p:nvPr>
        </p:nvSpPr>
        <p:spPr>
          <a:xfrm>
            <a:off x="4229100" y="2071420"/>
            <a:ext cx="3733800" cy="4100780"/>
          </a:xfrm>
        </p:spPr>
        <p:txBody>
          <a:bodyPr/>
          <a:lstStyle>
            <a:lvl1pPr marL="0" indent="0" algn="ctr">
              <a:buNone/>
              <a:defRPr/>
            </a:lvl1pPr>
          </a:lstStyle>
          <a:p>
            <a:endParaRPr lang="en-US"/>
          </a:p>
        </p:txBody>
      </p:sp>
      <p:sp>
        <p:nvSpPr>
          <p:cNvPr id="14" name="Chart Placeholder 7">
            <a:extLst>
              <a:ext uri="{FF2B5EF4-FFF2-40B4-BE49-F238E27FC236}">
                <a16:creationId xmlns:a16="http://schemas.microsoft.com/office/drawing/2014/main" id="{FFE2177E-7283-40BD-BA34-D67966CBEB0E}"/>
              </a:ext>
            </a:extLst>
          </p:cNvPr>
          <p:cNvSpPr>
            <a:spLocks noGrp="1"/>
          </p:cNvSpPr>
          <p:nvPr>
            <p:ph type="chart" sz="quarter" idx="18"/>
          </p:nvPr>
        </p:nvSpPr>
        <p:spPr>
          <a:xfrm>
            <a:off x="8115300" y="2071420"/>
            <a:ext cx="3733800" cy="4100780"/>
          </a:xfrm>
        </p:spPr>
        <p:txBody>
          <a:bodyPr/>
          <a:lstStyle>
            <a:lvl1pPr marL="0" indent="0" algn="ctr">
              <a:buNone/>
              <a:defRPr/>
            </a:lvl1pPr>
          </a:lstStyle>
          <a:p>
            <a:endParaRPr lang="en-US"/>
          </a:p>
        </p:txBody>
      </p:sp>
    </p:spTree>
    <p:extLst>
      <p:ext uri="{BB962C8B-B14F-4D97-AF65-F5344CB8AC3E}">
        <p14:creationId xmlns:p14="http://schemas.microsoft.com/office/powerpoint/2010/main" val="255287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5/23/2024</a:t>
            </a:fld>
            <a:endParaRPr lang="en-US"/>
          </a:p>
        </p:txBody>
      </p:sp>
    </p:spTree>
    <p:extLst>
      <p:ext uri="{BB962C8B-B14F-4D97-AF65-F5344CB8AC3E}">
        <p14:creationId xmlns:p14="http://schemas.microsoft.com/office/powerpoint/2010/main" val="290705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4F3D-E720-4674-B479-2DAE0018C2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0C9E6A-BF2B-4717-89E7-181422997917}"/>
              </a:ext>
            </a:extLst>
          </p:cNvPr>
          <p:cNvSpPr>
            <a:spLocks noGrp="1"/>
          </p:cNvSpPr>
          <p:nvPr>
            <p:ph type="dt" sz="half" idx="10"/>
          </p:nvPr>
        </p:nvSpPr>
        <p:spPr/>
        <p:txBody>
          <a:bodyPr/>
          <a:lstStyle/>
          <a:p>
            <a:fld id="{8A2D0064-AAF6-4091-BA60-DBB884E73FD7}" type="datetimeFigureOut">
              <a:rPr lang="en-US" smtClean="0"/>
              <a:t>5/23/2024</a:t>
            </a:fld>
            <a:endParaRPr lang="en-US"/>
          </a:p>
        </p:txBody>
      </p:sp>
    </p:spTree>
    <p:extLst>
      <p:ext uri="{BB962C8B-B14F-4D97-AF65-F5344CB8AC3E}">
        <p14:creationId xmlns:p14="http://schemas.microsoft.com/office/powerpoint/2010/main" val="146015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5/23/2024</a:t>
            </a:fld>
            <a:endParaRPr lang="en-US"/>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03654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878BF-7168-4DEA-AA10-E8BCE204FDDC}"/>
              </a:ext>
            </a:extLst>
          </p:cNvPr>
          <p:cNvSpPr>
            <a:spLocks noGrp="1"/>
          </p:cNvSpPr>
          <p:nvPr>
            <p:ph type="dt" sz="half" idx="10"/>
          </p:nvPr>
        </p:nvSpPr>
        <p:spPr/>
        <p:txBody>
          <a:bodyPr/>
          <a:lstStyle/>
          <a:p>
            <a:fld id="{8A2D0064-AAF6-4091-BA60-DBB884E73FD7}" type="datetimeFigureOut">
              <a:rPr lang="en-US" smtClean="0"/>
              <a:t>5/23/2024</a:t>
            </a:fld>
            <a:endParaRPr lang="en-US"/>
          </a:p>
        </p:txBody>
      </p:sp>
    </p:spTree>
    <p:extLst>
      <p:ext uri="{BB962C8B-B14F-4D97-AF65-F5344CB8AC3E}">
        <p14:creationId xmlns:p14="http://schemas.microsoft.com/office/powerpoint/2010/main" val="318909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Closing Sl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878BF-7168-4DEA-AA10-E8BCE204FDDC}"/>
              </a:ext>
            </a:extLst>
          </p:cNvPr>
          <p:cNvSpPr>
            <a:spLocks noGrp="1"/>
          </p:cNvSpPr>
          <p:nvPr>
            <p:ph type="dt" sz="half" idx="10"/>
          </p:nvPr>
        </p:nvSpPr>
        <p:spPr/>
        <p:txBody>
          <a:bodyPr/>
          <a:lstStyle/>
          <a:p>
            <a:fld id="{8A2D0064-AAF6-4091-BA60-DBB884E73FD7}" type="datetimeFigureOut">
              <a:rPr lang="en-US" smtClean="0"/>
              <a:t>5/23/2024</a:t>
            </a:fld>
            <a:endParaRPr lang="en-US"/>
          </a:p>
        </p:txBody>
      </p:sp>
      <p:pic>
        <p:nvPicPr>
          <p:cNvPr id="3" name="Picture 2">
            <a:extLst>
              <a:ext uri="{FF2B5EF4-FFF2-40B4-BE49-F238E27FC236}">
                <a16:creationId xmlns:a16="http://schemas.microsoft.com/office/drawing/2014/main" id="{72594D60-72FB-41A9-BFF6-815EFFB77C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9008" y="3193623"/>
            <a:ext cx="4113984" cy="470755"/>
          </a:xfrm>
          <a:prstGeom prst="rect">
            <a:avLst/>
          </a:prstGeom>
        </p:spPr>
      </p:pic>
      <p:pic>
        <p:nvPicPr>
          <p:cNvPr id="5" name="Picture 4">
            <a:extLst>
              <a:ext uri="{FF2B5EF4-FFF2-40B4-BE49-F238E27FC236}">
                <a16:creationId xmlns:a16="http://schemas.microsoft.com/office/drawing/2014/main" id="{8B9CEC1E-33C1-4534-9A4D-F76CD281FDB2}"/>
              </a:ext>
            </a:extLst>
          </p:cNvPr>
          <p:cNvPicPr>
            <a:picLocks noChangeAspect="1"/>
          </p:cNvPicPr>
          <p:nvPr userDrawn="1"/>
        </p:nvPicPr>
        <p:blipFill>
          <a:blip r:embed="rId3"/>
          <a:stretch>
            <a:fillRect/>
          </a:stretch>
        </p:blipFill>
        <p:spPr>
          <a:xfrm flipH="1" flipV="1">
            <a:off x="11216640" y="-8626"/>
            <a:ext cx="975360" cy="225084"/>
          </a:xfrm>
          <a:prstGeom prst="rect">
            <a:avLst/>
          </a:prstGeom>
        </p:spPr>
      </p:pic>
    </p:spTree>
    <p:extLst>
      <p:ext uri="{BB962C8B-B14F-4D97-AF65-F5344CB8AC3E}">
        <p14:creationId xmlns:p14="http://schemas.microsoft.com/office/powerpoint/2010/main" val="42174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p:txBody>
          <a:bodyPr/>
          <a:lstStyle>
            <a:lvl1pPr marL="0" indent="0">
              <a:buNone/>
              <a:defRPr/>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5/23/2024</a:t>
            </a:fld>
            <a:endParaRPr lang="en-US"/>
          </a:p>
        </p:txBody>
      </p:sp>
    </p:spTree>
    <p:extLst>
      <p:ext uri="{BB962C8B-B14F-4D97-AF65-F5344CB8AC3E}">
        <p14:creationId xmlns:p14="http://schemas.microsoft.com/office/powerpoint/2010/main" val="212482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5/23/2024</a:t>
            </a:fld>
            <a:endParaRPr lang="en-US"/>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5054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Sub no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p:txBody>
          <a:bodyPr/>
          <a:lstStyle>
            <a:lvl1pPr marL="0" indent="0">
              <a:buNone/>
              <a:defRPr/>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5/23/2024</a:t>
            </a:fld>
            <a:endParaRPr lang="en-US"/>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42899" y="962025"/>
            <a:ext cx="11325225" cy="400050"/>
          </a:xfrm>
        </p:spPr>
        <p:txBody>
          <a:bodyPr/>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37774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8115300" y="1518855"/>
            <a:ext cx="3742426" cy="4351338"/>
          </a:xfrm>
        </p:spPr>
        <p:txBody>
          <a:bodyPr/>
          <a:lstStyle>
            <a:lvl1pPr marL="0" indent="0">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5/23/2024</a:t>
            </a:fld>
            <a:endParaRPr lang="en-US"/>
          </a:p>
        </p:txBody>
      </p:sp>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2100"/>
            <a:ext cx="7620000" cy="4610100"/>
          </a:xfrm>
          <a:solidFill>
            <a:schemeClr val="bg1"/>
          </a:solidFill>
        </p:spPr>
        <p:txBody>
          <a:bodyPr/>
          <a:lstStyle>
            <a:lvl1pPr marL="0" indent="0" algn="ctr">
              <a:buNone/>
              <a:defRPr/>
            </a:lvl1pPr>
          </a:lstStyle>
          <a:p>
            <a:endParaRPr lang="en-US"/>
          </a:p>
        </p:txBody>
      </p:sp>
    </p:spTree>
    <p:extLst>
      <p:ext uri="{BB962C8B-B14F-4D97-AF65-F5344CB8AC3E}">
        <p14:creationId xmlns:p14="http://schemas.microsoft.com/office/powerpoint/2010/main" val="92226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5147095"/>
            <a:ext cx="5676900" cy="981171"/>
          </a:xfrm>
        </p:spPr>
        <p:txBody>
          <a:bodyPr lIns="91440" tIns="182880" rIns="45720"/>
          <a:lstStyle>
            <a:lvl1pPr marL="0" indent="0">
              <a:spcBef>
                <a:spcPts val="600"/>
              </a:spcBef>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5/23/2024</a:t>
            </a:fld>
            <a:endParaRPr lang="en-US"/>
          </a:p>
        </p:txBody>
      </p:sp>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5676900" cy="3581400"/>
          </a:xfrm>
          <a:solidFill>
            <a:schemeClr val="bg1"/>
          </a:solidFill>
        </p:spPr>
        <p:txBody>
          <a:bodyPr/>
          <a:lstStyle>
            <a:lvl1pPr marL="0" indent="0" algn="ctr">
              <a:buNone/>
              <a:defRPr/>
            </a:lvl1pPr>
          </a:lstStyle>
          <a:p>
            <a:endParaRPr lang="en-US"/>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6172200" y="5147095"/>
            <a:ext cx="5676900" cy="981171"/>
          </a:xfrm>
        </p:spPr>
        <p:txBody>
          <a:bodyPr lIns="91440" tIns="182880" rIns="45720"/>
          <a:lstStyle>
            <a:lvl1pPr marL="0" indent="0">
              <a:spcBef>
                <a:spcPts val="600"/>
              </a:spcBef>
              <a:buNone/>
              <a:defRPr sz="1800"/>
            </a:lvl1pPr>
          </a:lstStyle>
          <a:p>
            <a:pPr lvl="0"/>
            <a:r>
              <a:rPr lang="en-US" dirty="0"/>
              <a:t>Click to edit Master text styles</a:t>
            </a:r>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6172200" y="1565696"/>
            <a:ext cx="5676900" cy="3581400"/>
          </a:xfrm>
          <a:solidFill>
            <a:schemeClr val="bg1"/>
          </a:solidFill>
        </p:spPr>
        <p:txBody>
          <a:bodyPr/>
          <a:lstStyle>
            <a:lvl1pPr marL="0" indent="0" algn="ctr">
              <a:buNone/>
              <a:defRPr/>
            </a:lvl1pPr>
          </a:lstStyle>
          <a:p>
            <a:endParaRPr lang="en-US"/>
          </a:p>
        </p:txBody>
      </p:sp>
    </p:spTree>
    <p:extLst>
      <p:ext uri="{BB962C8B-B14F-4D97-AF65-F5344CB8AC3E}">
        <p14:creationId xmlns:p14="http://schemas.microsoft.com/office/powerpoint/2010/main" val="1649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ee Pictures with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3721182" cy="3470114"/>
          </a:xfrm>
          <a:solidFill>
            <a:schemeClr val="bg1"/>
          </a:solidFill>
        </p:spPr>
        <p:txBody>
          <a:bodyPr/>
          <a:lstStyle>
            <a:lvl1pPr marL="0" indent="0" algn="ctr">
              <a:buNone/>
              <a:defRPr/>
            </a:lvl1pPr>
          </a:lstStyle>
          <a:p>
            <a:endParaRPr lang="en-US"/>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4235409" y="1565696"/>
            <a:ext cx="3721182" cy="3470114"/>
          </a:xfrm>
          <a:solidFill>
            <a:schemeClr val="bg1"/>
          </a:solidFill>
        </p:spPr>
        <p:txBody>
          <a:bodyPr/>
          <a:lstStyle>
            <a:lvl1pPr marL="0" indent="0" algn="ctr">
              <a:buNone/>
              <a:defRPr/>
            </a:lvl1pPr>
          </a:lstStyle>
          <a:p>
            <a:endParaRPr lang="en-US"/>
          </a:p>
        </p:txBody>
      </p:sp>
      <p:sp>
        <p:nvSpPr>
          <p:cNvPr id="12" name="Content Placeholder 2">
            <a:extLst>
              <a:ext uri="{FF2B5EF4-FFF2-40B4-BE49-F238E27FC236}">
                <a16:creationId xmlns:a16="http://schemas.microsoft.com/office/drawing/2014/main" id="{322B412C-8C27-4193-853F-EE939C1F07A7}"/>
              </a:ext>
            </a:extLst>
          </p:cNvPr>
          <p:cNvSpPr>
            <a:spLocks noGrp="1"/>
          </p:cNvSpPr>
          <p:nvPr>
            <p:ph idx="14"/>
          </p:nvPr>
        </p:nvSpPr>
        <p:spPr>
          <a:xfrm>
            <a:off x="8127918" y="5043219"/>
            <a:ext cx="3721182" cy="981171"/>
          </a:xfrm>
        </p:spPr>
        <p:txBody>
          <a:bodyPr lIns="91440" tIns="182880" rIns="45720"/>
          <a:lstStyle>
            <a:lvl1pPr marL="0" indent="0">
              <a:spcBef>
                <a:spcPts val="600"/>
              </a:spcBef>
              <a:buNone/>
              <a:defRPr sz="1800"/>
            </a:lvl1pPr>
          </a:lstStyle>
          <a:p>
            <a:pPr lvl="0"/>
            <a:r>
              <a:rPr lang="en-US" dirty="0"/>
              <a:t>Click to edit Master text styles</a:t>
            </a:r>
          </a:p>
        </p:txBody>
      </p:sp>
      <p:sp>
        <p:nvSpPr>
          <p:cNvPr id="13" name="Picture Placeholder 5">
            <a:extLst>
              <a:ext uri="{FF2B5EF4-FFF2-40B4-BE49-F238E27FC236}">
                <a16:creationId xmlns:a16="http://schemas.microsoft.com/office/drawing/2014/main" id="{68F93884-2E5B-4888-92F0-10E60CF8353E}"/>
              </a:ext>
            </a:extLst>
          </p:cNvPr>
          <p:cNvSpPr>
            <a:spLocks noGrp="1"/>
          </p:cNvSpPr>
          <p:nvPr>
            <p:ph type="pic" sz="quarter" idx="15"/>
          </p:nvPr>
        </p:nvSpPr>
        <p:spPr>
          <a:xfrm>
            <a:off x="8127918" y="1565696"/>
            <a:ext cx="3721182" cy="3470114"/>
          </a:xfrm>
          <a:solidFill>
            <a:schemeClr val="bg1"/>
          </a:solidFill>
        </p:spPr>
        <p:txBody>
          <a:bodyPr/>
          <a:lstStyle>
            <a:lvl1pPr marL="0" indent="0" algn="ctr">
              <a:buNone/>
              <a:defRPr/>
            </a:lvl1pPr>
          </a:lstStyle>
          <a:p>
            <a:endParaRPr lang="en-US"/>
          </a:p>
        </p:txBody>
      </p:sp>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5043219"/>
            <a:ext cx="3721182" cy="981171"/>
          </a:xfrm>
        </p:spPr>
        <p:txBody>
          <a:bodyPr lIns="91440" tIns="182880" rIns="45720"/>
          <a:lstStyle>
            <a:lvl1pPr marL="0" indent="0">
              <a:spcBef>
                <a:spcPts val="600"/>
              </a:spcBef>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5/23/2024</a:t>
            </a:fld>
            <a:endParaRPr lang="en-US"/>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4235409" y="5043219"/>
            <a:ext cx="3721182" cy="981171"/>
          </a:xfrm>
        </p:spPr>
        <p:txBody>
          <a:bodyPr lIns="91440" tIns="182880" rIns="45720"/>
          <a:lstStyle>
            <a:lvl1pPr marL="0" indent="0">
              <a:spcBef>
                <a:spcPts val="600"/>
              </a:spcBef>
              <a:buNone/>
              <a:defRPr sz="1800"/>
            </a:lvl1pPr>
          </a:lstStyle>
          <a:p>
            <a:pPr lvl="0"/>
            <a:r>
              <a:rPr lang="en-US" dirty="0"/>
              <a:t>Click to edit Master text styles</a:t>
            </a:r>
          </a:p>
        </p:txBody>
      </p:sp>
    </p:spTree>
    <p:extLst>
      <p:ext uri="{BB962C8B-B14F-4D97-AF65-F5344CB8AC3E}">
        <p14:creationId xmlns:p14="http://schemas.microsoft.com/office/powerpoint/2010/main" val="340944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Pictures with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2762250" cy="2575881"/>
          </a:xfrm>
          <a:solidFill>
            <a:schemeClr val="bg1"/>
          </a:solidFill>
        </p:spPr>
        <p:txBody>
          <a:bodyPr/>
          <a:lstStyle>
            <a:lvl1pPr marL="0" indent="0" algn="ctr">
              <a:buNone/>
              <a:defRPr/>
            </a:lvl1pPr>
          </a:lstStyle>
          <a:p>
            <a:endParaRPr lang="en-US"/>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3257550" y="1565696"/>
            <a:ext cx="2762250" cy="2575881"/>
          </a:xfrm>
          <a:solidFill>
            <a:schemeClr val="bg1"/>
          </a:solidFill>
        </p:spPr>
        <p:txBody>
          <a:bodyPr/>
          <a:lstStyle>
            <a:lvl1pPr marL="0" indent="0" algn="ctr">
              <a:buNone/>
              <a:defRPr/>
            </a:lvl1pPr>
          </a:lstStyle>
          <a:p>
            <a:endParaRPr lang="en-US"/>
          </a:p>
        </p:txBody>
      </p:sp>
      <p:sp>
        <p:nvSpPr>
          <p:cNvPr id="12" name="Content Placeholder 2">
            <a:extLst>
              <a:ext uri="{FF2B5EF4-FFF2-40B4-BE49-F238E27FC236}">
                <a16:creationId xmlns:a16="http://schemas.microsoft.com/office/drawing/2014/main" id="{322B412C-8C27-4193-853F-EE939C1F07A7}"/>
              </a:ext>
            </a:extLst>
          </p:cNvPr>
          <p:cNvSpPr>
            <a:spLocks noGrp="1"/>
          </p:cNvSpPr>
          <p:nvPr>
            <p:ph idx="14"/>
          </p:nvPr>
        </p:nvSpPr>
        <p:spPr>
          <a:xfrm>
            <a:off x="9086850" y="4164223"/>
            <a:ext cx="2762250" cy="728328"/>
          </a:xfrm>
        </p:spPr>
        <p:txBody>
          <a:bodyPr lIns="91440" tIns="182880" rIns="45720"/>
          <a:lstStyle>
            <a:lvl1pPr marL="0" indent="0">
              <a:spcBef>
                <a:spcPts val="600"/>
              </a:spcBef>
              <a:buNone/>
              <a:defRPr sz="1800"/>
            </a:lvl1pPr>
          </a:lstStyle>
          <a:p>
            <a:pPr lvl="0"/>
            <a:r>
              <a:rPr lang="en-US" dirty="0"/>
              <a:t>Click to edit Master text styles</a:t>
            </a:r>
          </a:p>
        </p:txBody>
      </p:sp>
      <p:sp>
        <p:nvSpPr>
          <p:cNvPr id="13" name="Picture Placeholder 5">
            <a:extLst>
              <a:ext uri="{FF2B5EF4-FFF2-40B4-BE49-F238E27FC236}">
                <a16:creationId xmlns:a16="http://schemas.microsoft.com/office/drawing/2014/main" id="{68F93884-2E5B-4888-92F0-10E60CF8353E}"/>
              </a:ext>
            </a:extLst>
          </p:cNvPr>
          <p:cNvSpPr>
            <a:spLocks noGrp="1"/>
          </p:cNvSpPr>
          <p:nvPr>
            <p:ph type="pic" sz="quarter" idx="15"/>
          </p:nvPr>
        </p:nvSpPr>
        <p:spPr>
          <a:xfrm>
            <a:off x="9086850" y="1565696"/>
            <a:ext cx="2762250" cy="2575881"/>
          </a:xfrm>
          <a:solidFill>
            <a:schemeClr val="bg1"/>
          </a:solidFill>
        </p:spPr>
        <p:txBody>
          <a:bodyPr/>
          <a:lstStyle>
            <a:lvl1pPr marL="0" indent="0" algn="ctr">
              <a:buNone/>
              <a:defRPr/>
            </a:lvl1pPr>
          </a:lstStyle>
          <a:p>
            <a:endParaRPr lang="en-US"/>
          </a:p>
        </p:txBody>
      </p:sp>
      <p:sp>
        <p:nvSpPr>
          <p:cNvPr id="2" name="Title 1">
            <a:extLst>
              <a:ext uri="{FF2B5EF4-FFF2-40B4-BE49-F238E27FC236}">
                <a16:creationId xmlns:a16="http://schemas.microsoft.com/office/drawing/2014/main" id="{C5B7F0FF-5E4D-4571-BFF4-B3102F4B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4164223"/>
            <a:ext cx="2762250" cy="728328"/>
          </a:xfrm>
        </p:spPr>
        <p:txBody>
          <a:bodyPr lIns="91440" tIns="182880" rIns="45720"/>
          <a:lstStyle>
            <a:lvl1pPr marL="0" indent="0">
              <a:spcBef>
                <a:spcPts val="600"/>
              </a:spcBef>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A929A602-7C3A-4B47-91F0-99B440F21859}"/>
              </a:ext>
            </a:extLst>
          </p:cNvPr>
          <p:cNvSpPr>
            <a:spLocks noGrp="1"/>
          </p:cNvSpPr>
          <p:nvPr>
            <p:ph type="dt" sz="half" idx="10"/>
          </p:nvPr>
        </p:nvSpPr>
        <p:spPr>
          <a:xfrm>
            <a:off x="838200" y="6356350"/>
            <a:ext cx="1539875" cy="365125"/>
          </a:xfrm>
        </p:spPr>
        <p:txBody>
          <a:bodyPr/>
          <a:lstStyle/>
          <a:p>
            <a:fld id="{8A2D0064-AAF6-4091-BA60-DBB884E73FD7}" type="datetimeFigureOut">
              <a:rPr lang="en-US" smtClean="0"/>
              <a:t>5/23/2024</a:t>
            </a:fld>
            <a:endParaRPr lang="en-US"/>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3257550" y="4164223"/>
            <a:ext cx="2762250" cy="728328"/>
          </a:xfrm>
        </p:spPr>
        <p:txBody>
          <a:bodyPr lIns="91440" tIns="182880" rIns="45720"/>
          <a:lstStyle>
            <a:lvl1pPr marL="0" indent="0">
              <a:spcBef>
                <a:spcPts val="600"/>
              </a:spcBef>
              <a:buNone/>
              <a:defRPr sz="1800"/>
            </a:lvl1pPr>
          </a:lstStyle>
          <a:p>
            <a:pPr lvl="0"/>
            <a:r>
              <a:rPr lang="en-US" dirty="0"/>
              <a:t>Click to edit Master text styles</a:t>
            </a:r>
          </a:p>
        </p:txBody>
      </p:sp>
      <p:sp>
        <p:nvSpPr>
          <p:cNvPr id="10" name="Picture Placeholder 5">
            <a:extLst>
              <a:ext uri="{FF2B5EF4-FFF2-40B4-BE49-F238E27FC236}">
                <a16:creationId xmlns:a16="http://schemas.microsoft.com/office/drawing/2014/main" id="{B0B67037-617F-435B-928B-1C8C2BCB1C78}"/>
              </a:ext>
            </a:extLst>
          </p:cNvPr>
          <p:cNvSpPr>
            <a:spLocks noGrp="1"/>
          </p:cNvSpPr>
          <p:nvPr>
            <p:ph type="pic" sz="quarter" idx="16"/>
          </p:nvPr>
        </p:nvSpPr>
        <p:spPr>
          <a:xfrm>
            <a:off x="6172200" y="1565696"/>
            <a:ext cx="2762250" cy="2575881"/>
          </a:xfrm>
          <a:solidFill>
            <a:schemeClr val="bg1"/>
          </a:solidFill>
        </p:spPr>
        <p:txBody>
          <a:bodyPr/>
          <a:lstStyle>
            <a:lvl1pPr marL="0" indent="0" algn="ctr">
              <a:buNone/>
              <a:defRPr/>
            </a:lvl1pPr>
          </a:lstStyle>
          <a:p>
            <a:endParaRPr lang="en-US"/>
          </a:p>
        </p:txBody>
      </p:sp>
      <p:sp>
        <p:nvSpPr>
          <p:cNvPr id="11" name="Content Placeholder 2">
            <a:extLst>
              <a:ext uri="{FF2B5EF4-FFF2-40B4-BE49-F238E27FC236}">
                <a16:creationId xmlns:a16="http://schemas.microsoft.com/office/drawing/2014/main" id="{FBE300D3-B0EC-408C-8C13-48CD8BF2ED8D}"/>
              </a:ext>
            </a:extLst>
          </p:cNvPr>
          <p:cNvSpPr>
            <a:spLocks noGrp="1"/>
          </p:cNvSpPr>
          <p:nvPr>
            <p:ph idx="17"/>
          </p:nvPr>
        </p:nvSpPr>
        <p:spPr>
          <a:xfrm>
            <a:off x="6172200" y="4164223"/>
            <a:ext cx="2762250" cy="728328"/>
          </a:xfrm>
        </p:spPr>
        <p:txBody>
          <a:bodyPr lIns="91440" tIns="182880" rIns="45720"/>
          <a:lstStyle>
            <a:lvl1pPr marL="0" indent="0">
              <a:spcBef>
                <a:spcPts val="600"/>
              </a:spcBef>
              <a:buNone/>
              <a:defRPr sz="1800"/>
            </a:lvl1pPr>
          </a:lstStyle>
          <a:p>
            <a:pPr lvl="0"/>
            <a:r>
              <a:rPr lang="en-US" dirty="0"/>
              <a:t>Click to edit Master text styles</a:t>
            </a:r>
          </a:p>
        </p:txBody>
      </p:sp>
    </p:spTree>
    <p:extLst>
      <p:ext uri="{BB962C8B-B14F-4D97-AF65-F5344CB8AC3E}">
        <p14:creationId xmlns:p14="http://schemas.microsoft.com/office/powerpoint/2010/main" val="523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CBE1A-D4BC-4174-A207-982ED71DA0A1}"/>
              </a:ext>
            </a:extLst>
          </p:cNvPr>
          <p:cNvSpPr>
            <a:spLocks noGrp="1"/>
          </p:cNvSpPr>
          <p:nvPr>
            <p:ph type="title"/>
          </p:nvPr>
        </p:nvSpPr>
        <p:spPr>
          <a:xfrm>
            <a:off x="353011" y="161926"/>
            <a:ext cx="11315114" cy="755650"/>
          </a:xfrm>
          <a:prstGeom prst="rect">
            <a:avLst/>
          </a:prstGeom>
        </p:spPr>
        <p:txBody>
          <a:bodyPr vert="horz" lIns="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ED7C1F37-3473-47F0-9300-64D5AC8917C7}"/>
              </a:ext>
            </a:extLst>
          </p:cNvPr>
          <p:cNvSpPr>
            <a:spLocks noGrp="1"/>
          </p:cNvSpPr>
          <p:nvPr>
            <p:ph type="body" idx="1"/>
          </p:nvPr>
        </p:nvSpPr>
        <p:spPr>
          <a:xfrm>
            <a:off x="353011" y="1492370"/>
            <a:ext cx="11315114" cy="440370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1706158D-9DAD-4770-8F7E-BD097DBBAA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7F7F7F"/>
                </a:solidFill>
              </a:defRPr>
            </a:lvl1pPr>
          </a:lstStyle>
          <a:p>
            <a:fld id="{8A2D0064-AAF6-4091-BA60-DBB884E73FD7}" type="datetimeFigureOut">
              <a:rPr lang="en-US" smtClean="0"/>
              <a:pPr/>
              <a:t>5/23/2024</a:t>
            </a:fld>
            <a:endParaRPr lang="en-US"/>
          </a:p>
        </p:txBody>
      </p:sp>
      <p:sp>
        <p:nvSpPr>
          <p:cNvPr id="30" name="Rectangle 26">
            <a:extLst>
              <a:ext uri="{FF2B5EF4-FFF2-40B4-BE49-F238E27FC236}">
                <a16:creationId xmlns:a16="http://schemas.microsoft.com/office/drawing/2014/main" id="{78DF8DE5-430E-4BE3-B831-2C5C9428E9A9}"/>
              </a:ext>
            </a:extLst>
          </p:cNvPr>
          <p:cNvSpPr>
            <a:spLocks noChangeArrowheads="1"/>
          </p:cNvSpPr>
          <p:nvPr userDrawn="1"/>
        </p:nvSpPr>
        <p:spPr bwMode="black">
          <a:xfrm>
            <a:off x="11570075" y="6379337"/>
            <a:ext cx="372187" cy="276985"/>
          </a:xfrm>
          <a:prstGeom prst="rect">
            <a:avLst/>
          </a:prstGeom>
        </p:spPr>
        <p:txBody>
          <a:bodyPr anchor="ctr" anchorCtr="0"/>
          <a:lstStyle/>
          <a:p>
            <a:pPr marL="0" marR="0" lvl="0" indent="0" algn="r" defTabSz="914400" eaLnBrk="1" fontAlgn="auto" latinLnBrk="0" hangingPunct="1">
              <a:lnSpc>
                <a:spcPct val="100000"/>
              </a:lnSpc>
              <a:spcBef>
                <a:spcPts val="0"/>
              </a:spcBef>
              <a:spcAft>
                <a:spcPts val="0"/>
              </a:spcAft>
              <a:buClrTx/>
              <a:buSzTx/>
              <a:buFontTx/>
              <a:buNone/>
              <a:tabLst/>
              <a:defRPr/>
            </a:pPr>
            <a:fld id="{5266C0E3-FCB2-4D10-9980-6DFC0D8FABCB}" type="slidenum">
              <a:rPr kumimoji="0" lang="en-US" sz="1100" b="0" i="0" u="none" strike="noStrike" kern="0" cap="none" spc="0" normalizeH="0" baseline="0" noProof="0">
                <a:ln>
                  <a:noFill/>
                </a:ln>
                <a:solidFill>
                  <a:srgbClr val="DA291C"/>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100" b="0" i="0" u="none" strike="noStrike" kern="0" cap="none" spc="0" normalizeH="0" baseline="0" noProof="0" dirty="0">
              <a:ln>
                <a:noFill/>
              </a:ln>
              <a:solidFill>
                <a:srgbClr val="DA291C"/>
              </a:solidFill>
              <a:effectLst/>
              <a:uLnTx/>
              <a:uFillTx/>
            </a:endParaRPr>
          </a:p>
        </p:txBody>
      </p:sp>
      <p:pic>
        <p:nvPicPr>
          <p:cNvPr id="31" name="Picture 30">
            <a:extLst>
              <a:ext uri="{FF2B5EF4-FFF2-40B4-BE49-F238E27FC236}">
                <a16:creationId xmlns:a16="http://schemas.microsoft.com/office/drawing/2014/main" id="{6A1AA161-A88C-42E4-BDBF-679A1EB34B11}"/>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42900" y="6415388"/>
            <a:ext cx="278208" cy="199423"/>
          </a:xfrm>
          <a:prstGeom prst="rect">
            <a:avLst/>
          </a:prstGeom>
        </p:spPr>
      </p:pic>
      <p:sp>
        <p:nvSpPr>
          <p:cNvPr id="32" name="TextBox 31">
            <a:extLst>
              <a:ext uri="{FF2B5EF4-FFF2-40B4-BE49-F238E27FC236}">
                <a16:creationId xmlns:a16="http://schemas.microsoft.com/office/drawing/2014/main" id="{2D36C91C-C87C-4AF2-A7E8-768B6867CFEB}"/>
              </a:ext>
            </a:extLst>
          </p:cNvPr>
          <p:cNvSpPr txBox="1"/>
          <p:nvPr userDrawn="1"/>
        </p:nvSpPr>
        <p:spPr>
          <a:xfrm>
            <a:off x="5101978" y="6406609"/>
            <a:ext cx="1988045" cy="216982"/>
          </a:xfrm>
          <a:prstGeom prst="rect">
            <a:avLst/>
          </a:prstGeom>
          <a:noFill/>
        </p:spPr>
        <p:txBody>
          <a:bodyPr wrap="none" rtlCol="0" anchor="ctr" anchorCtr="0">
            <a:spAutoFit/>
          </a:bodyPr>
          <a:lstStyle/>
          <a:p>
            <a:pPr defTabSz="457189">
              <a:lnSpc>
                <a:spcPct val="90000"/>
              </a:lnSpc>
              <a:spcBef>
                <a:spcPts val="300"/>
              </a:spcBef>
            </a:pPr>
            <a:r>
              <a:rPr lang="en-US" sz="900" dirty="0">
                <a:solidFill>
                  <a:srgbClr val="000000"/>
                </a:solidFill>
                <a:ea typeface="Inter" panose="020B0502030000000004" pitchFamily="34" charset="0"/>
                <a:cs typeface="Arial" panose="020B0604020202020204" pitchFamily="34" charset="0"/>
              </a:rPr>
              <a:t>© Fortinet Inc. All Rights Reserved.</a:t>
            </a:r>
          </a:p>
        </p:txBody>
      </p:sp>
      <p:pic>
        <p:nvPicPr>
          <p:cNvPr id="33" name="Picture 32">
            <a:extLst>
              <a:ext uri="{FF2B5EF4-FFF2-40B4-BE49-F238E27FC236}">
                <a16:creationId xmlns:a16="http://schemas.microsoft.com/office/drawing/2014/main" id="{5A1112DD-D5D7-4C83-80B9-2C31327018CC}"/>
              </a:ext>
            </a:extLst>
          </p:cNvPr>
          <p:cNvPicPr>
            <a:picLocks noChangeAspect="1"/>
          </p:cNvPicPr>
          <p:nvPr userDrawn="1"/>
        </p:nvPicPr>
        <p:blipFill>
          <a:blip r:embed="rId26"/>
          <a:stretch>
            <a:fillRect/>
          </a:stretch>
        </p:blipFill>
        <p:spPr>
          <a:xfrm flipH="1" flipV="1">
            <a:off x="11216640" y="-8626"/>
            <a:ext cx="975360" cy="225084"/>
          </a:xfrm>
          <a:prstGeom prst="rect">
            <a:avLst/>
          </a:prstGeom>
        </p:spPr>
      </p:pic>
    </p:spTree>
    <p:extLst>
      <p:ext uri="{BB962C8B-B14F-4D97-AF65-F5344CB8AC3E}">
        <p14:creationId xmlns:p14="http://schemas.microsoft.com/office/powerpoint/2010/main" val="4069598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60" r:id="rId4"/>
    <p:sldLayoutId id="2147483668" r:id="rId5"/>
    <p:sldLayoutId id="2147483669" r:id="rId6"/>
    <p:sldLayoutId id="2147483670" r:id="rId7"/>
    <p:sldLayoutId id="2147483671" r:id="rId8"/>
    <p:sldLayoutId id="2147483672" r:id="rId9"/>
    <p:sldLayoutId id="2147483651" r:id="rId10"/>
    <p:sldLayoutId id="2147483661" r:id="rId11"/>
    <p:sldLayoutId id="2147483662" r:id="rId12"/>
    <p:sldLayoutId id="2147483652" r:id="rId13"/>
    <p:sldLayoutId id="2147483663" r:id="rId14"/>
    <p:sldLayoutId id="2147483665" r:id="rId15"/>
    <p:sldLayoutId id="2147483666" r:id="rId16"/>
    <p:sldLayoutId id="2147483674" r:id="rId17"/>
    <p:sldLayoutId id="2147483676" r:id="rId18"/>
    <p:sldLayoutId id="2147483675" r:id="rId19"/>
    <p:sldLayoutId id="2147483654" r:id="rId20"/>
    <p:sldLayoutId id="2147483664" r:id="rId21"/>
    <p:sldLayoutId id="2147483655" r:id="rId22"/>
    <p:sldLayoutId id="214748367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400"/>
        </a:spcBef>
        <a:buFont typeface="Arial" panose="020B0604020202020204" pitchFamily="34" charset="0"/>
        <a:buChar char="•"/>
        <a:defRPr sz="2200" kern="1200">
          <a:solidFill>
            <a:schemeClr val="tx1"/>
          </a:solidFill>
          <a:latin typeface="+mn-lt"/>
          <a:ea typeface="+mn-ea"/>
          <a:cs typeface="+mn-cs"/>
        </a:defRPr>
      </a:lvl1pPr>
      <a:lvl2pPr marL="628650" indent="-228600" algn="l" defTabSz="914400" rtl="0" eaLnBrk="1" latinLnBrk="0" hangingPunct="1">
        <a:lnSpc>
          <a:spcPct val="90000"/>
        </a:lnSpc>
        <a:spcBef>
          <a:spcPts val="900"/>
        </a:spcBef>
        <a:buFont typeface="Arial" panose="020B0604020202020204" pitchFamily="34" charset="0"/>
        <a:buChar char="•"/>
        <a:defRPr sz="1800" kern="1200">
          <a:solidFill>
            <a:schemeClr val="tx1"/>
          </a:solidFill>
          <a:latin typeface="+mn-lt"/>
          <a:ea typeface="+mn-ea"/>
          <a:cs typeface="+mn-cs"/>
        </a:defRPr>
      </a:lvl2pPr>
      <a:lvl3pPr marL="10287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5ACBF0"/>
          </p15:clr>
        </p15:guide>
        <p15:guide id="2" orient="horz" pos="2208" userDrawn="1">
          <p15:clr>
            <a:srgbClr val="5ACBF0"/>
          </p15:clr>
        </p15:guide>
        <p15:guide id="3" orient="horz" pos="2112" userDrawn="1">
          <p15:clr>
            <a:srgbClr val="5ACBF0"/>
          </p15:clr>
        </p15:guide>
        <p15:guide id="4" orient="horz" pos="888" userDrawn="1">
          <p15:clr>
            <a:srgbClr val="5ACBF0"/>
          </p15:clr>
        </p15:guide>
        <p15:guide id="5" orient="horz" pos="3432" userDrawn="1">
          <p15:clr>
            <a:srgbClr val="5ACBF0"/>
          </p15:clr>
        </p15:guide>
        <p15:guide id="6" orient="horz" pos="3888" userDrawn="1">
          <p15:clr>
            <a:srgbClr val="5ACBF0"/>
          </p15:clr>
        </p15:guide>
        <p15:guide id="7" orient="horz" pos="4104" userDrawn="1">
          <p15:clr>
            <a:srgbClr val="5ACBF0"/>
          </p15:clr>
        </p15:guide>
        <p15:guide id="8" orient="horz" pos="216" userDrawn="1">
          <p15:clr>
            <a:srgbClr val="5ACBF0"/>
          </p15:clr>
        </p15:guide>
        <p15:guide id="9" pos="3792" userDrawn="1">
          <p15:clr>
            <a:srgbClr val="5ACBF0"/>
          </p15:clr>
        </p15:guide>
        <p15:guide id="10" pos="3888" userDrawn="1">
          <p15:clr>
            <a:srgbClr val="5ACBF0"/>
          </p15:clr>
        </p15:guide>
        <p15:guide id="19" pos="7464" userDrawn="1">
          <p15:clr>
            <a:srgbClr val="5ACBF0"/>
          </p15:clr>
        </p15:guide>
        <p15:guide id="20" pos="216" userDrawn="1">
          <p15:clr>
            <a:srgbClr val="5ACBF0"/>
          </p15:clr>
        </p15:guide>
        <p15:guide id="21" orient="horz" pos="3336" userDrawn="1">
          <p15:clr>
            <a:srgbClr val="5ACBF0"/>
          </p15:clr>
        </p15:guide>
        <p15:guide id="22" orient="horz" pos="984" userDrawn="1">
          <p15:clr>
            <a:srgbClr val="5ACBF0"/>
          </p15:clr>
        </p15:guide>
        <p15:guide id="23" pos="2568" userDrawn="1">
          <p15:clr>
            <a:srgbClr val="5ACBF0"/>
          </p15:clr>
        </p15:guide>
        <p15:guide id="24" pos="2664" userDrawn="1">
          <p15:clr>
            <a:srgbClr val="5ACBF0"/>
          </p15:clr>
        </p15:guide>
        <p15:guide id="25" pos="5112" userDrawn="1">
          <p15:clr>
            <a:srgbClr val="5ACBF0"/>
          </p15:clr>
        </p15:guide>
        <p15:guide id="26" pos="5016" userDrawn="1">
          <p15:clr>
            <a:srgbClr val="5ACBF0"/>
          </p15:clr>
        </p15:guide>
        <p15:guide id="27" pos="1440" userDrawn="1">
          <p15:clr>
            <a:srgbClr val="5ACBF0"/>
          </p15:clr>
        </p15:guide>
        <p15:guide id="28" pos="1344" userDrawn="1">
          <p15:clr>
            <a:srgbClr val="5ACBF0"/>
          </p15:clr>
        </p15:guide>
        <p15:guide id="29" pos="6240" userDrawn="1">
          <p15:clr>
            <a:srgbClr val="5ACBF0"/>
          </p15:clr>
        </p15:guide>
        <p15:guide id="30" pos="6336" userDrawn="1">
          <p15:clr>
            <a:srgbClr val="5ACBF0"/>
          </p15:clr>
        </p15:guide>
        <p15:guide id="31" orient="horz" pos="216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3" Type="http://schemas.openxmlformats.org/officeDocument/2006/relationships/hyperlink" Target="https://support.fortinet.com/" TargetMode="External"/><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0.png"/><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0.png"/><Relationship Id="rId1" Type="http://schemas.openxmlformats.org/officeDocument/2006/relationships/slideLayout" Target="../slideLayouts/slideLayout2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2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hyperlink" Target="https://community.fortinet.com/t5/FortiGate/Technical-Note-How-to-set-a-maximum-number-of-logged-in/ta-p/195629" TargetMode="External"/><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2.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4.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5.pn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2.xml"/><Relationship Id="rId5" Type="http://schemas.openxmlformats.org/officeDocument/2006/relationships/image" Target="../media/image82.png"/><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1.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8.png"/><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0BF716-C543-0D44-A60A-B170CD2AC732}"/>
              </a:ext>
            </a:extLst>
          </p:cNvPr>
          <p:cNvSpPr txBox="1"/>
          <p:nvPr/>
        </p:nvSpPr>
        <p:spPr>
          <a:xfrm>
            <a:off x="1951892" y="3262849"/>
            <a:ext cx="8895402" cy="400110"/>
          </a:xfrm>
          <a:prstGeom prst="rect">
            <a:avLst/>
          </a:prstGeom>
          <a:noFill/>
        </p:spPr>
        <p:txBody>
          <a:bodyPr wrap="square" rtlCol="0">
            <a:spAutoFit/>
          </a:bodyPr>
          <a:lstStyle/>
          <a:p>
            <a:r>
              <a:rPr lang="en-US" sz="2000" dirty="0"/>
              <a:t> </a:t>
            </a:r>
          </a:p>
        </p:txBody>
      </p:sp>
      <p:pic>
        <p:nvPicPr>
          <p:cNvPr id="5" name="Picture 4">
            <a:extLst>
              <a:ext uri="{FF2B5EF4-FFF2-40B4-BE49-F238E27FC236}">
                <a16:creationId xmlns:a16="http://schemas.microsoft.com/office/drawing/2014/main" id="{BCE7D936-9BBB-FC3D-64F7-C3832B63BD23}"/>
              </a:ext>
            </a:extLst>
          </p:cNvPr>
          <p:cNvPicPr>
            <a:picLocks noChangeAspect="1"/>
          </p:cNvPicPr>
          <p:nvPr/>
        </p:nvPicPr>
        <p:blipFill>
          <a:blip r:embed="rId3"/>
          <a:stretch>
            <a:fillRect/>
          </a:stretch>
        </p:blipFill>
        <p:spPr>
          <a:xfrm>
            <a:off x="1526414" y="2076704"/>
            <a:ext cx="8713694" cy="4781296"/>
          </a:xfrm>
          <a:prstGeom prst="rect">
            <a:avLst/>
          </a:prstGeom>
        </p:spPr>
      </p:pic>
    </p:spTree>
    <p:extLst>
      <p:ext uri="{BB962C8B-B14F-4D97-AF65-F5344CB8AC3E}">
        <p14:creationId xmlns:p14="http://schemas.microsoft.com/office/powerpoint/2010/main" val="95066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EEE61-2FFC-402C-A467-68A5EF074D87}"/>
              </a:ext>
            </a:extLst>
          </p:cNvPr>
          <p:cNvSpPr txBox="1"/>
          <p:nvPr/>
        </p:nvSpPr>
        <p:spPr>
          <a:xfrm>
            <a:off x="755374" y="384314"/>
            <a:ext cx="3140765" cy="461665"/>
          </a:xfrm>
          <a:prstGeom prst="rect">
            <a:avLst/>
          </a:prstGeom>
          <a:noFill/>
        </p:spPr>
        <p:txBody>
          <a:bodyPr wrap="square" rtlCol="0">
            <a:spAutoFit/>
          </a:bodyPr>
          <a:lstStyle/>
          <a:p>
            <a:r>
              <a:rPr lang="en-US" sz="2400" b="1" dirty="0"/>
              <a:t>UTM</a:t>
            </a:r>
          </a:p>
        </p:txBody>
      </p:sp>
      <p:pic>
        <p:nvPicPr>
          <p:cNvPr id="3074" name="Picture 2" descr="diagram">
            <a:extLst>
              <a:ext uri="{FF2B5EF4-FFF2-40B4-BE49-F238E27FC236}">
                <a16:creationId xmlns:a16="http://schemas.microsoft.com/office/drawing/2014/main" id="{C419F907-5FAE-2107-F700-D5D5DA214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615146"/>
            <a:ext cx="7924800" cy="5678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97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037DB-F300-40A2-B88C-5FE2E73E64B3}"/>
              </a:ext>
            </a:extLst>
          </p:cNvPr>
          <p:cNvPicPr>
            <a:picLocks noChangeAspect="1"/>
          </p:cNvPicPr>
          <p:nvPr/>
        </p:nvPicPr>
        <p:blipFill>
          <a:blip r:embed="rId3"/>
          <a:stretch>
            <a:fillRect/>
          </a:stretch>
        </p:blipFill>
        <p:spPr>
          <a:xfrm>
            <a:off x="10602981" y="6469132"/>
            <a:ext cx="409575" cy="276225"/>
          </a:xfrm>
          <a:prstGeom prst="rect">
            <a:avLst/>
          </a:prstGeom>
        </p:spPr>
      </p:pic>
      <p:sp>
        <p:nvSpPr>
          <p:cNvPr id="5" name="TextBox 4">
            <a:extLst>
              <a:ext uri="{FF2B5EF4-FFF2-40B4-BE49-F238E27FC236}">
                <a16:creationId xmlns:a16="http://schemas.microsoft.com/office/drawing/2014/main" id="{043C0DB7-2E45-460B-B5B8-9F531FB39996}"/>
              </a:ext>
            </a:extLst>
          </p:cNvPr>
          <p:cNvSpPr txBox="1"/>
          <p:nvPr/>
        </p:nvSpPr>
        <p:spPr>
          <a:xfrm>
            <a:off x="432197" y="402728"/>
            <a:ext cx="6093618" cy="1938992"/>
          </a:xfrm>
          <a:prstGeom prst="rect">
            <a:avLst/>
          </a:prstGeom>
          <a:noFill/>
        </p:spPr>
        <p:txBody>
          <a:bodyPr wrap="square">
            <a:spAutoFit/>
          </a:bodyPr>
          <a:lstStyle/>
          <a:p>
            <a:r>
              <a:rPr lang="en-US" sz="2400" b="1" dirty="0">
                <a:solidFill>
                  <a:srgbClr val="000000"/>
                </a:solidFill>
                <a:latin typeface="Roboto" panose="02000000000000000000" pitchFamily="2" charset="0"/>
              </a:rPr>
              <a:t>Automatic Configuration Backup after each logout</a:t>
            </a:r>
          </a:p>
          <a:p>
            <a:pPr algn="l"/>
            <a:endParaRPr lang="en-US" sz="2400" b="1" i="0" dirty="0">
              <a:solidFill>
                <a:srgbClr val="000000"/>
              </a:solidFill>
              <a:effectLst/>
              <a:latin typeface="Roboto" panose="02000000000000000000" pitchFamily="2" charset="0"/>
            </a:endParaRPr>
          </a:p>
          <a:p>
            <a:br>
              <a:rPr lang="en-US" sz="2400" b="0" i="0" dirty="0">
                <a:solidFill>
                  <a:srgbClr val="3C4858"/>
                </a:solidFill>
                <a:effectLst/>
                <a:latin typeface="Roboto" panose="02000000000000000000" pitchFamily="2" charset="0"/>
              </a:rPr>
            </a:br>
            <a:endParaRPr lang="en-US" sz="2400" dirty="0"/>
          </a:p>
        </p:txBody>
      </p:sp>
      <p:sp>
        <p:nvSpPr>
          <p:cNvPr id="6" name="Rectangle 1">
            <a:extLst>
              <a:ext uri="{FF2B5EF4-FFF2-40B4-BE49-F238E27FC236}">
                <a16:creationId xmlns:a16="http://schemas.microsoft.com/office/drawing/2014/main" id="{82F070C2-EE44-4119-BDA9-9D28F9AED6CA}"/>
              </a:ext>
            </a:extLst>
          </p:cNvPr>
          <p:cNvSpPr>
            <a:spLocks noChangeArrowheads="1"/>
          </p:cNvSpPr>
          <p:nvPr/>
        </p:nvSpPr>
        <p:spPr bwMode="auto">
          <a:xfrm>
            <a:off x="432197" y="1943012"/>
            <a:ext cx="42594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rgbClr val="444444"/>
                </a:solidFill>
                <a:latin typeface="Source Sans Pro" panose="020B0503030403020204" pitchFamily="34" charset="0"/>
              </a:rPr>
              <a:t>FW# config system global</a:t>
            </a:r>
            <a:br>
              <a:rPr lang="en-US" dirty="0">
                <a:solidFill>
                  <a:srgbClr val="444444"/>
                </a:solidFill>
                <a:latin typeface="Source Sans Pro" panose="020B0503030403020204" pitchFamily="34" charset="0"/>
              </a:rPr>
            </a:br>
            <a:r>
              <a:rPr lang="en-US" dirty="0">
                <a:solidFill>
                  <a:srgbClr val="444444"/>
                </a:solidFill>
                <a:latin typeface="Source Sans Pro" panose="020B0503030403020204" pitchFamily="34" charset="0"/>
              </a:rPr>
              <a:t>FW# set revision-backup-on-logout enable</a:t>
            </a:r>
            <a:br>
              <a:rPr lang="en-US" dirty="0">
                <a:solidFill>
                  <a:srgbClr val="444444"/>
                </a:solidFill>
                <a:latin typeface="Source Sans Pro" panose="020B0503030403020204" pitchFamily="34" charset="0"/>
              </a:rPr>
            </a:br>
            <a:r>
              <a:rPr lang="en-US" dirty="0">
                <a:solidFill>
                  <a:srgbClr val="444444"/>
                </a:solidFill>
                <a:latin typeface="Source Sans Pro" panose="020B0503030403020204" pitchFamily="34" charset="0"/>
              </a:rPr>
              <a:t>FW# end</a:t>
            </a:r>
            <a:endParaRPr lang="en-US" altLang="en-US" dirty="0">
              <a:solidFill>
                <a:srgbClr val="444444"/>
              </a:solidFill>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617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C4040E-4875-49EA-BBA1-0D1EB78479CD}"/>
              </a:ext>
            </a:extLst>
          </p:cNvPr>
          <p:cNvPicPr>
            <a:picLocks noChangeAspect="1"/>
          </p:cNvPicPr>
          <p:nvPr/>
        </p:nvPicPr>
        <p:blipFill>
          <a:blip r:embed="rId2"/>
          <a:stretch>
            <a:fillRect/>
          </a:stretch>
        </p:blipFill>
        <p:spPr>
          <a:xfrm>
            <a:off x="289567" y="317633"/>
            <a:ext cx="10187933" cy="6427723"/>
          </a:xfrm>
          <a:prstGeom prst="rect">
            <a:avLst/>
          </a:prstGeom>
        </p:spPr>
      </p:pic>
    </p:spTree>
    <p:extLst>
      <p:ext uri="{BB962C8B-B14F-4D97-AF65-F5344CB8AC3E}">
        <p14:creationId xmlns:p14="http://schemas.microsoft.com/office/powerpoint/2010/main" val="102564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A0A40-E165-4169-8B09-5B22BE8DE064}"/>
              </a:ext>
            </a:extLst>
          </p:cNvPr>
          <p:cNvPicPr>
            <a:picLocks noChangeAspect="1"/>
          </p:cNvPicPr>
          <p:nvPr/>
        </p:nvPicPr>
        <p:blipFill>
          <a:blip r:embed="rId2"/>
          <a:stretch>
            <a:fillRect/>
          </a:stretch>
        </p:blipFill>
        <p:spPr>
          <a:xfrm>
            <a:off x="209550" y="376237"/>
            <a:ext cx="5257800" cy="390525"/>
          </a:xfrm>
          <a:prstGeom prst="rect">
            <a:avLst/>
          </a:prstGeom>
        </p:spPr>
      </p:pic>
      <p:sp>
        <p:nvSpPr>
          <p:cNvPr id="5" name="TextBox 4">
            <a:extLst>
              <a:ext uri="{FF2B5EF4-FFF2-40B4-BE49-F238E27FC236}">
                <a16:creationId xmlns:a16="http://schemas.microsoft.com/office/drawing/2014/main" id="{A46B81CA-48DC-4F13-91E0-7D09FA987AAE}"/>
              </a:ext>
            </a:extLst>
          </p:cNvPr>
          <p:cNvSpPr txBox="1"/>
          <p:nvPr/>
        </p:nvSpPr>
        <p:spPr>
          <a:xfrm>
            <a:off x="5467350" y="397430"/>
            <a:ext cx="1608133" cy="400110"/>
          </a:xfrm>
          <a:prstGeom prst="rect">
            <a:avLst/>
          </a:prstGeom>
          <a:noFill/>
        </p:spPr>
        <p:txBody>
          <a:bodyPr wrap="none" rtlCol="0">
            <a:spAutoFit/>
          </a:bodyPr>
          <a:lstStyle/>
          <a:p>
            <a:r>
              <a:rPr lang="en-US" sz="2000" dirty="0"/>
              <a:t>With VDOM </a:t>
            </a:r>
          </a:p>
        </p:txBody>
      </p:sp>
      <p:pic>
        <p:nvPicPr>
          <p:cNvPr id="2050" name="Picture 2" descr="Technical Tip: Performing a configuration backup f... - Fortinet Community">
            <a:extLst>
              <a:ext uri="{FF2B5EF4-FFF2-40B4-BE49-F238E27FC236}">
                <a16:creationId xmlns:a16="http://schemas.microsoft.com/office/drawing/2014/main" id="{BE739533-9A4C-4605-911E-883240BEF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 y="1504949"/>
            <a:ext cx="8924738" cy="33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8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532D7B-3B0C-4746-9EA6-5F3793F08161}"/>
              </a:ext>
            </a:extLst>
          </p:cNvPr>
          <p:cNvPicPr>
            <a:picLocks noChangeAspect="1"/>
          </p:cNvPicPr>
          <p:nvPr/>
        </p:nvPicPr>
        <p:blipFill>
          <a:blip r:embed="rId2"/>
          <a:stretch>
            <a:fillRect/>
          </a:stretch>
        </p:blipFill>
        <p:spPr>
          <a:xfrm>
            <a:off x="278296" y="411998"/>
            <a:ext cx="10668000" cy="6174332"/>
          </a:xfrm>
          <a:prstGeom prst="rect">
            <a:avLst/>
          </a:prstGeom>
        </p:spPr>
      </p:pic>
      <p:pic>
        <p:nvPicPr>
          <p:cNvPr id="4" name="Picture 3">
            <a:extLst>
              <a:ext uri="{FF2B5EF4-FFF2-40B4-BE49-F238E27FC236}">
                <a16:creationId xmlns:a16="http://schemas.microsoft.com/office/drawing/2014/main" id="{845F25BE-BB5D-4244-9938-AB4DD858B12B}"/>
              </a:ext>
            </a:extLst>
          </p:cNvPr>
          <p:cNvPicPr>
            <a:picLocks noChangeAspect="1"/>
          </p:cNvPicPr>
          <p:nvPr/>
        </p:nvPicPr>
        <p:blipFill>
          <a:blip r:embed="rId3"/>
          <a:stretch>
            <a:fillRect/>
          </a:stretch>
        </p:blipFill>
        <p:spPr>
          <a:xfrm>
            <a:off x="10635490" y="6310105"/>
            <a:ext cx="409575" cy="276225"/>
          </a:xfrm>
          <a:prstGeom prst="rect">
            <a:avLst/>
          </a:prstGeom>
        </p:spPr>
      </p:pic>
    </p:spTree>
    <p:extLst>
      <p:ext uri="{BB962C8B-B14F-4D97-AF65-F5344CB8AC3E}">
        <p14:creationId xmlns:p14="http://schemas.microsoft.com/office/powerpoint/2010/main" val="185278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4EE62F-95D9-4A00-BAC5-AC0A499C7D23}"/>
              </a:ext>
            </a:extLst>
          </p:cNvPr>
          <p:cNvSpPr txBox="1"/>
          <p:nvPr/>
        </p:nvSpPr>
        <p:spPr>
          <a:xfrm>
            <a:off x="728870" y="1166842"/>
            <a:ext cx="11201193" cy="5355312"/>
          </a:xfrm>
          <a:prstGeom prst="rect">
            <a:avLst/>
          </a:prstGeom>
          <a:noFill/>
        </p:spPr>
        <p:txBody>
          <a:bodyPr wrap="square" rtlCol="0">
            <a:spAutoFit/>
          </a:bodyPr>
          <a:lstStyle/>
          <a:p>
            <a:r>
              <a:rPr lang="en-US" dirty="0"/>
              <a:t> -  Always read the release note </a:t>
            </a:r>
          </a:p>
          <a:p>
            <a:r>
              <a:rPr lang="en-US" dirty="0"/>
              <a:t> -   Take Backup </a:t>
            </a:r>
          </a:p>
          <a:p>
            <a:endParaRPr lang="en-US" dirty="0"/>
          </a:p>
          <a:p>
            <a:endParaRPr lang="en-US" dirty="0"/>
          </a:p>
          <a:p>
            <a:r>
              <a:rPr lang="en-US" dirty="0"/>
              <a:t> -   Some issues with  upgrade : </a:t>
            </a:r>
          </a:p>
          <a:p>
            <a:endParaRPr lang="en-US" dirty="0"/>
          </a:p>
          <a:p>
            <a:r>
              <a:rPr lang="en-US" dirty="0"/>
              <a:t>   Loss connection with </a:t>
            </a:r>
            <a:r>
              <a:rPr lang="en-US" dirty="0" err="1"/>
              <a:t>FortiAP</a:t>
            </a:r>
            <a:endParaRPr lang="en-US" dirty="0"/>
          </a:p>
          <a:p>
            <a:r>
              <a:rPr lang="en-US" dirty="0"/>
              <a:t>   Loss connection with FortiSwitches </a:t>
            </a:r>
          </a:p>
          <a:p>
            <a:r>
              <a:rPr lang="en-US" dirty="0"/>
              <a:t>   SDWAN between  6.2 and 6.4</a:t>
            </a:r>
          </a:p>
          <a:p>
            <a:endParaRPr lang="en-US" dirty="0"/>
          </a:p>
          <a:p>
            <a:r>
              <a:rPr lang="en-US" dirty="0"/>
              <a:t>Keep copy of config file for the current  version </a:t>
            </a:r>
          </a:p>
          <a:p>
            <a:r>
              <a:rPr lang="en-US" dirty="0"/>
              <a:t>Log in at </a:t>
            </a:r>
            <a:r>
              <a:rPr lang="en-US" dirty="0">
                <a:hlinkClick r:id="rId3">
                  <a:extLst>
                    <a:ext uri="{A12FA001-AC4F-418D-AE19-62706E023703}">
                      <ahyp:hlinkClr xmlns:ahyp="http://schemas.microsoft.com/office/drawing/2018/hyperlinkcolor" val="tx"/>
                    </a:ext>
                  </a:extLst>
                </a:hlinkClick>
              </a:rPr>
              <a:t>support.fortinet.com</a:t>
            </a:r>
            <a:r>
              <a:rPr lang="en-US" dirty="0"/>
              <a:t> and select the Firmware Images Make sure to download the firmware corresponding to your device model</a:t>
            </a:r>
          </a:p>
          <a:p>
            <a:endParaRPr lang="en-US" dirty="0"/>
          </a:p>
          <a:p>
            <a:r>
              <a:rPr lang="en-US" dirty="0"/>
              <a:t>- Follow upgrade path  </a:t>
            </a:r>
          </a:p>
          <a:p>
            <a:endParaRPr lang="en-US" dirty="0"/>
          </a:p>
          <a:p>
            <a:r>
              <a:rPr lang="en-US" dirty="0"/>
              <a:t>- Connect  console  to see consul errors</a:t>
            </a:r>
          </a:p>
          <a:p>
            <a:r>
              <a:rPr lang="en-US" dirty="0"/>
              <a:t> </a:t>
            </a:r>
          </a:p>
          <a:p>
            <a:endParaRPr lang="en-US" dirty="0"/>
          </a:p>
        </p:txBody>
      </p:sp>
      <p:sp>
        <p:nvSpPr>
          <p:cNvPr id="2" name="TextBox 1">
            <a:extLst>
              <a:ext uri="{FF2B5EF4-FFF2-40B4-BE49-F238E27FC236}">
                <a16:creationId xmlns:a16="http://schemas.microsoft.com/office/drawing/2014/main" id="{509EC6F2-C025-457C-A5E7-9376518616F8}"/>
              </a:ext>
            </a:extLst>
          </p:cNvPr>
          <p:cNvSpPr txBox="1"/>
          <p:nvPr/>
        </p:nvSpPr>
        <p:spPr>
          <a:xfrm>
            <a:off x="728870" y="291548"/>
            <a:ext cx="4692310" cy="430887"/>
          </a:xfrm>
          <a:prstGeom prst="rect">
            <a:avLst/>
          </a:prstGeom>
          <a:noFill/>
        </p:spPr>
        <p:txBody>
          <a:bodyPr wrap="none" rtlCol="0">
            <a:spAutoFit/>
          </a:bodyPr>
          <a:lstStyle/>
          <a:p>
            <a:r>
              <a:rPr lang="en-US" sz="2200" b="1" dirty="0"/>
              <a:t>Upgrade best practice procedure </a:t>
            </a:r>
          </a:p>
        </p:txBody>
      </p:sp>
    </p:spTree>
    <p:extLst>
      <p:ext uri="{BB962C8B-B14F-4D97-AF65-F5344CB8AC3E}">
        <p14:creationId xmlns:p14="http://schemas.microsoft.com/office/powerpoint/2010/main" val="11526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4EE62F-95D9-4A00-BAC5-AC0A499C7D23}"/>
              </a:ext>
            </a:extLst>
          </p:cNvPr>
          <p:cNvSpPr txBox="1"/>
          <p:nvPr/>
        </p:nvSpPr>
        <p:spPr>
          <a:xfrm>
            <a:off x="728869" y="1132632"/>
            <a:ext cx="10972593" cy="6463308"/>
          </a:xfrm>
          <a:prstGeom prst="rect">
            <a:avLst/>
          </a:prstGeom>
          <a:noFill/>
        </p:spPr>
        <p:txBody>
          <a:bodyPr wrap="square" rtlCol="0">
            <a:spAutoFit/>
          </a:bodyPr>
          <a:lstStyle/>
          <a:p>
            <a:r>
              <a:rPr lang="en-US" b="0" i="0" dirty="0" err="1">
                <a:solidFill>
                  <a:srgbClr val="000000"/>
                </a:solidFill>
                <a:effectLst/>
                <a:latin typeface="HelveticaNeueLT-Light"/>
              </a:rPr>
              <a:t>FortiGates</a:t>
            </a:r>
            <a:r>
              <a:rPr lang="en-US" b="0" i="0" dirty="0">
                <a:solidFill>
                  <a:srgbClr val="000000"/>
                </a:solidFill>
                <a:effectLst/>
                <a:latin typeface="HelveticaNeueLT-Light"/>
              </a:rPr>
              <a:t> in the cluster must be the same model and have the same firmware installed. Cluster members must also have the same hardware configuration (such as the same number of hard disks)</a:t>
            </a:r>
            <a:r>
              <a:rPr lang="en-US" dirty="0"/>
              <a:t> , also same licenses .</a:t>
            </a:r>
          </a:p>
          <a:p>
            <a:endParaRPr lang="en-US" dirty="0"/>
          </a:p>
          <a:p>
            <a:pPr algn="l"/>
            <a:r>
              <a:rPr lang="en-US" b="0" i="0" dirty="0">
                <a:solidFill>
                  <a:srgbClr val="000000"/>
                </a:solidFill>
                <a:effectLst/>
                <a:latin typeface="HelveticaNeueLT-Light"/>
              </a:rPr>
              <a:t>The following are critical components in an HA cluster:</a:t>
            </a:r>
          </a:p>
          <a:p>
            <a:pPr algn="l"/>
            <a:endParaRPr lang="en-US" b="0" i="0" dirty="0">
              <a:solidFill>
                <a:srgbClr val="000000"/>
              </a:solidFill>
              <a:effectLst/>
              <a:latin typeface="HelveticaNeueLT-Light"/>
            </a:endParaRPr>
          </a:p>
          <a:p>
            <a:pPr marL="182880" algn="l">
              <a:buFont typeface="Arial" panose="020B0604020202020204" pitchFamily="34" charset="0"/>
              <a:buChar char="•"/>
            </a:pPr>
            <a:r>
              <a:rPr lang="en-US" b="1" i="0" dirty="0">
                <a:solidFill>
                  <a:srgbClr val="000000"/>
                </a:solidFill>
                <a:effectLst/>
                <a:latin typeface="HelveticaNeueLT-Light"/>
              </a:rPr>
              <a:t>Heartbeat connections</a:t>
            </a:r>
            <a:r>
              <a:rPr lang="en-US" b="0" i="0" dirty="0">
                <a:solidFill>
                  <a:srgbClr val="000000"/>
                </a:solidFill>
                <a:effectLst/>
                <a:latin typeface="HelveticaNeueLT-Light"/>
              </a:rPr>
              <a:t>: members will use this to communicate with each other. In general, a two-member cluster is most common. We recommend double back-to-back heartbeat connections.</a:t>
            </a:r>
          </a:p>
          <a:p>
            <a:pPr marL="182880" algn="l">
              <a:buFont typeface="Arial" panose="020B0604020202020204" pitchFamily="34" charset="0"/>
              <a:buChar char="•"/>
            </a:pPr>
            <a:endParaRPr lang="en-US" b="0" i="0" dirty="0">
              <a:solidFill>
                <a:srgbClr val="000000"/>
              </a:solidFill>
              <a:effectLst/>
              <a:latin typeface="HelveticaNeueLT-Light"/>
            </a:endParaRPr>
          </a:p>
          <a:p>
            <a:pPr marL="182880" algn="l">
              <a:buFont typeface="Arial" panose="020B0604020202020204" pitchFamily="34" charset="0"/>
              <a:buChar char="•"/>
            </a:pPr>
            <a:r>
              <a:rPr lang="en-US" b="1" i="0" dirty="0">
                <a:solidFill>
                  <a:srgbClr val="000000"/>
                </a:solidFill>
                <a:effectLst/>
                <a:latin typeface="HelveticaNeueLT-Light"/>
              </a:rPr>
              <a:t>Identical connections for internal and external interfaces</a:t>
            </a:r>
            <a:r>
              <a:rPr lang="en-US" b="0" i="0" dirty="0">
                <a:solidFill>
                  <a:srgbClr val="000000"/>
                </a:solidFill>
                <a:effectLst/>
                <a:latin typeface="HelveticaNeueLT-Light"/>
              </a:rPr>
              <a:t>: as demonstrated in the topology, we recommend similar connections from each member to the switches for the cluster to function properly.</a:t>
            </a:r>
          </a:p>
          <a:p>
            <a:r>
              <a:rPr lang="en-US" dirty="0"/>
              <a:t> </a:t>
            </a:r>
          </a:p>
          <a:p>
            <a:pPr marL="182880" algn="l"/>
            <a:r>
              <a:rPr lang="en-US" b="0" i="0" dirty="0">
                <a:solidFill>
                  <a:srgbClr val="000000"/>
                </a:solidFill>
                <a:effectLst/>
                <a:latin typeface="HelveticaNeueLT-Light"/>
              </a:rPr>
              <a:t>best practices for general cluster operation:</a:t>
            </a:r>
          </a:p>
          <a:p>
            <a:pPr marL="182880" algn="l"/>
            <a:endParaRPr lang="en-US" dirty="0">
              <a:solidFill>
                <a:srgbClr val="000000"/>
              </a:solidFill>
              <a:latin typeface="HelveticaNeueLT-Light"/>
            </a:endParaRPr>
          </a:p>
          <a:p>
            <a:pPr marL="182880"/>
            <a:r>
              <a:rPr lang="en-US" b="0" i="0" dirty="0">
                <a:solidFill>
                  <a:srgbClr val="000000"/>
                </a:solidFill>
                <a:effectLst/>
                <a:latin typeface="HelveticaNeueLT-Light"/>
              </a:rPr>
              <a:t>Ensure that heartbeat communication is present.</a:t>
            </a:r>
          </a:p>
          <a:p>
            <a:pPr marL="182880" algn="l"/>
            <a:r>
              <a:rPr lang="en-US" b="0" i="0" dirty="0">
                <a:solidFill>
                  <a:srgbClr val="000000"/>
                </a:solidFill>
                <a:effectLst/>
                <a:latin typeface="HelveticaNeueLT-Light"/>
              </a:rPr>
              <a:t>Enable the session synchronization option </a:t>
            </a:r>
          </a:p>
          <a:p>
            <a:pPr marL="182880" algn="l"/>
            <a:r>
              <a:rPr lang="en-US" b="0" i="0" dirty="0">
                <a:solidFill>
                  <a:srgbClr val="000000"/>
                </a:solidFill>
                <a:effectLst/>
                <a:latin typeface="HelveticaNeueLT-Light"/>
              </a:rPr>
              <a:t>Monitor traffic flowing in and out of the interfaces.</a:t>
            </a:r>
          </a:p>
          <a:p>
            <a:br>
              <a:rPr lang="en-US" dirty="0"/>
            </a:br>
            <a:endParaRPr lang="en-US" dirty="0"/>
          </a:p>
          <a:p>
            <a:endParaRPr lang="en-US" dirty="0"/>
          </a:p>
          <a:p>
            <a:endParaRPr lang="en-US" dirty="0"/>
          </a:p>
          <a:p>
            <a:endParaRPr lang="en-US" dirty="0"/>
          </a:p>
          <a:p>
            <a:endParaRPr lang="en-US" dirty="0"/>
          </a:p>
        </p:txBody>
      </p:sp>
      <p:sp>
        <p:nvSpPr>
          <p:cNvPr id="2" name="TextBox 1">
            <a:extLst>
              <a:ext uri="{FF2B5EF4-FFF2-40B4-BE49-F238E27FC236}">
                <a16:creationId xmlns:a16="http://schemas.microsoft.com/office/drawing/2014/main" id="{509EC6F2-C025-457C-A5E7-9376518616F8}"/>
              </a:ext>
            </a:extLst>
          </p:cNvPr>
          <p:cNvSpPr txBox="1"/>
          <p:nvPr/>
        </p:nvSpPr>
        <p:spPr>
          <a:xfrm>
            <a:off x="728870" y="291548"/>
            <a:ext cx="1632948" cy="430887"/>
          </a:xfrm>
          <a:prstGeom prst="rect">
            <a:avLst/>
          </a:prstGeom>
          <a:noFill/>
        </p:spPr>
        <p:txBody>
          <a:bodyPr wrap="none" rtlCol="0">
            <a:spAutoFit/>
          </a:bodyPr>
          <a:lstStyle/>
          <a:p>
            <a:r>
              <a:rPr lang="en-US" sz="2200" b="1" dirty="0"/>
              <a:t>HA Cluster</a:t>
            </a:r>
          </a:p>
        </p:txBody>
      </p:sp>
    </p:spTree>
    <p:extLst>
      <p:ext uri="{BB962C8B-B14F-4D97-AF65-F5344CB8AC3E}">
        <p14:creationId xmlns:p14="http://schemas.microsoft.com/office/powerpoint/2010/main" val="115305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9EC6F2-C025-457C-A5E7-9376518616F8}"/>
              </a:ext>
            </a:extLst>
          </p:cNvPr>
          <p:cNvSpPr txBox="1"/>
          <p:nvPr/>
        </p:nvSpPr>
        <p:spPr>
          <a:xfrm>
            <a:off x="728870" y="291548"/>
            <a:ext cx="1632948" cy="430887"/>
          </a:xfrm>
          <a:prstGeom prst="rect">
            <a:avLst/>
          </a:prstGeom>
          <a:noFill/>
        </p:spPr>
        <p:txBody>
          <a:bodyPr wrap="none" rtlCol="0">
            <a:spAutoFit/>
          </a:bodyPr>
          <a:lstStyle/>
          <a:p>
            <a:r>
              <a:rPr lang="en-US" sz="2200" b="1" dirty="0"/>
              <a:t>HA Cluster</a:t>
            </a:r>
          </a:p>
        </p:txBody>
      </p:sp>
      <p:pic>
        <p:nvPicPr>
          <p:cNvPr id="5" name="Picture 4">
            <a:extLst>
              <a:ext uri="{FF2B5EF4-FFF2-40B4-BE49-F238E27FC236}">
                <a16:creationId xmlns:a16="http://schemas.microsoft.com/office/drawing/2014/main" id="{33481272-1F37-4843-9228-09037C59B56F}"/>
              </a:ext>
            </a:extLst>
          </p:cNvPr>
          <p:cNvPicPr>
            <a:picLocks noChangeAspect="1"/>
          </p:cNvPicPr>
          <p:nvPr/>
        </p:nvPicPr>
        <p:blipFill>
          <a:blip r:embed="rId2"/>
          <a:stretch>
            <a:fillRect/>
          </a:stretch>
        </p:blipFill>
        <p:spPr>
          <a:xfrm>
            <a:off x="1090612" y="1562100"/>
            <a:ext cx="8482013" cy="3259664"/>
          </a:xfrm>
          <a:prstGeom prst="rect">
            <a:avLst/>
          </a:prstGeom>
        </p:spPr>
      </p:pic>
    </p:spTree>
    <p:extLst>
      <p:ext uri="{BB962C8B-B14F-4D97-AF65-F5344CB8AC3E}">
        <p14:creationId xmlns:p14="http://schemas.microsoft.com/office/powerpoint/2010/main" val="275069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4EE62F-95D9-4A00-BAC5-AC0A499C7D23}"/>
              </a:ext>
            </a:extLst>
          </p:cNvPr>
          <p:cNvSpPr txBox="1"/>
          <p:nvPr/>
        </p:nvSpPr>
        <p:spPr>
          <a:xfrm>
            <a:off x="728869" y="1132632"/>
            <a:ext cx="10972593" cy="4524315"/>
          </a:xfrm>
          <a:prstGeom prst="rect">
            <a:avLst/>
          </a:prstGeom>
          <a:noFill/>
        </p:spPr>
        <p:txBody>
          <a:bodyPr wrap="square" rtlCol="0">
            <a:spAutoFit/>
          </a:bodyPr>
          <a:lstStyle/>
          <a:p>
            <a:pPr algn="l"/>
            <a:r>
              <a:rPr lang="en-US" b="0" i="0" dirty="0">
                <a:solidFill>
                  <a:srgbClr val="000000"/>
                </a:solidFill>
                <a:effectLst/>
                <a:latin typeface="HelveticaNeueLT-Light"/>
              </a:rPr>
              <a:t>FGCP provides </a:t>
            </a:r>
            <a:r>
              <a:rPr lang="en-US" b="1" i="0" dirty="0">
                <a:solidFill>
                  <a:srgbClr val="000000"/>
                </a:solidFill>
                <a:effectLst/>
                <a:latin typeface="HelveticaNeueLT-Light"/>
              </a:rPr>
              <a:t>failover protection </a:t>
            </a:r>
            <a:r>
              <a:rPr lang="en-US" b="0" i="0" dirty="0">
                <a:solidFill>
                  <a:srgbClr val="000000"/>
                </a:solidFill>
                <a:effectLst/>
                <a:latin typeface="HelveticaNeueLT-Light"/>
              </a:rPr>
              <a:t>in the following scenarios:</a:t>
            </a:r>
          </a:p>
          <a:p>
            <a:pPr algn="l"/>
            <a:endParaRPr lang="en-US" b="0" i="0" dirty="0">
              <a:solidFill>
                <a:srgbClr val="000000"/>
              </a:solidFill>
              <a:effectLst/>
              <a:latin typeface="HelveticaNeueLT-Light"/>
            </a:endParaRPr>
          </a:p>
          <a:p>
            <a:pPr marL="182880" algn="l">
              <a:buFont typeface="Arial" panose="020B0604020202020204" pitchFamily="34" charset="0"/>
              <a:buChar char="•"/>
            </a:pPr>
            <a:r>
              <a:rPr lang="en-US" b="0" i="0" dirty="0">
                <a:solidFill>
                  <a:srgbClr val="000000"/>
                </a:solidFill>
                <a:effectLst/>
                <a:latin typeface="HelveticaNeueLT-Light"/>
              </a:rPr>
              <a:t>The active device loses power.</a:t>
            </a:r>
          </a:p>
          <a:p>
            <a:pPr marL="182880" algn="l">
              <a:buFont typeface="Arial" panose="020B0604020202020204" pitchFamily="34" charset="0"/>
              <a:buChar char="•"/>
            </a:pPr>
            <a:r>
              <a:rPr lang="en-US" b="0" i="0" dirty="0">
                <a:solidFill>
                  <a:srgbClr val="000000"/>
                </a:solidFill>
                <a:effectLst/>
                <a:latin typeface="HelveticaNeueLT-Light"/>
              </a:rPr>
              <a:t>A monitored interface loses a connection.</a:t>
            </a:r>
          </a:p>
          <a:p>
            <a:pPr marL="182880" algn="l">
              <a:buFont typeface="Arial" panose="020B0604020202020204" pitchFamily="34" charset="0"/>
              <a:buChar char="•"/>
            </a:pPr>
            <a:r>
              <a:rPr lang="en-US" b="0" i="0" dirty="0">
                <a:solidFill>
                  <a:srgbClr val="000000"/>
                </a:solidFill>
                <a:effectLst/>
                <a:latin typeface="HelveticaNeueLT-Light"/>
              </a:rPr>
              <a:t>Optionally, if an SSD fails, it can automatically fail over to a backup unit</a:t>
            </a:r>
          </a:p>
          <a:p>
            <a:endParaRPr lang="en-US" dirty="0">
              <a:solidFill>
                <a:srgbClr val="000000"/>
              </a:solidFill>
              <a:latin typeface="HelveticaNeueLT-Light"/>
            </a:endParaRPr>
          </a:p>
          <a:p>
            <a:r>
              <a:rPr lang="en-US" dirty="0"/>
              <a:t>To enable an SSD failure triggering HA fail over:</a:t>
            </a:r>
          </a:p>
          <a:p>
            <a:endParaRPr lang="en-US" b="1" dirty="0"/>
          </a:p>
          <a:p>
            <a:r>
              <a:rPr lang="en-US" b="1" dirty="0"/>
              <a:t>config system ha</a:t>
            </a:r>
          </a:p>
          <a:p>
            <a:r>
              <a:rPr lang="en-US" b="1" dirty="0"/>
              <a:t>    set </a:t>
            </a:r>
            <a:r>
              <a:rPr lang="en-US" b="1" dirty="0" err="1"/>
              <a:t>ssd</a:t>
            </a:r>
            <a:r>
              <a:rPr lang="en-US" b="1" dirty="0"/>
              <a:t>-failover enable</a:t>
            </a:r>
          </a:p>
          <a:p>
            <a:r>
              <a:rPr lang="en-US" b="1" dirty="0"/>
              <a:t>end</a:t>
            </a:r>
            <a:br>
              <a:rPr lang="en-US" b="1" dirty="0"/>
            </a:br>
            <a:endParaRPr lang="en-US" b="1" dirty="0"/>
          </a:p>
          <a:p>
            <a:endParaRPr lang="en-US" dirty="0"/>
          </a:p>
          <a:p>
            <a:endParaRPr lang="en-US" dirty="0"/>
          </a:p>
          <a:p>
            <a:endParaRPr lang="en-US" dirty="0"/>
          </a:p>
          <a:p>
            <a:endParaRPr lang="en-US" dirty="0"/>
          </a:p>
        </p:txBody>
      </p:sp>
      <p:sp>
        <p:nvSpPr>
          <p:cNvPr id="2" name="TextBox 1">
            <a:extLst>
              <a:ext uri="{FF2B5EF4-FFF2-40B4-BE49-F238E27FC236}">
                <a16:creationId xmlns:a16="http://schemas.microsoft.com/office/drawing/2014/main" id="{509EC6F2-C025-457C-A5E7-9376518616F8}"/>
              </a:ext>
            </a:extLst>
          </p:cNvPr>
          <p:cNvSpPr txBox="1"/>
          <p:nvPr/>
        </p:nvSpPr>
        <p:spPr>
          <a:xfrm>
            <a:off x="728870" y="291548"/>
            <a:ext cx="4273093" cy="430887"/>
          </a:xfrm>
          <a:prstGeom prst="rect">
            <a:avLst/>
          </a:prstGeom>
          <a:noFill/>
        </p:spPr>
        <p:txBody>
          <a:bodyPr wrap="none" rtlCol="0">
            <a:spAutoFit/>
          </a:bodyPr>
          <a:lstStyle/>
          <a:p>
            <a:r>
              <a:rPr lang="en-US" sz="2200" b="1" dirty="0"/>
              <a:t>HA Cluster: failover protection</a:t>
            </a:r>
          </a:p>
        </p:txBody>
      </p:sp>
    </p:spTree>
    <p:extLst>
      <p:ext uri="{BB962C8B-B14F-4D97-AF65-F5344CB8AC3E}">
        <p14:creationId xmlns:p14="http://schemas.microsoft.com/office/powerpoint/2010/main" val="275272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F2C0AB-E342-451D-94A4-5A707C457B65}"/>
              </a:ext>
            </a:extLst>
          </p:cNvPr>
          <p:cNvPicPr>
            <a:picLocks noChangeAspect="1"/>
          </p:cNvPicPr>
          <p:nvPr/>
        </p:nvPicPr>
        <p:blipFill>
          <a:blip r:embed="rId2"/>
          <a:stretch>
            <a:fillRect/>
          </a:stretch>
        </p:blipFill>
        <p:spPr>
          <a:xfrm>
            <a:off x="203726" y="368616"/>
            <a:ext cx="10597624" cy="6172202"/>
          </a:xfrm>
          <a:prstGeom prst="rect">
            <a:avLst/>
          </a:prstGeom>
        </p:spPr>
      </p:pic>
      <p:pic>
        <p:nvPicPr>
          <p:cNvPr id="7" name="Picture 6">
            <a:extLst>
              <a:ext uri="{FF2B5EF4-FFF2-40B4-BE49-F238E27FC236}">
                <a16:creationId xmlns:a16="http://schemas.microsoft.com/office/drawing/2014/main" id="{C4850AAA-25D3-465C-BF09-968550360F42}"/>
              </a:ext>
            </a:extLst>
          </p:cNvPr>
          <p:cNvPicPr>
            <a:picLocks noChangeAspect="1"/>
          </p:cNvPicPr>
          <p:nvPr/>
        </p:nvPicPr>
        <p:blipFill>
          <a:blip r:embed="rId3"/>
          <a:stretch>
            <a:fillRect/>
          </a:stretch>
        </p:blipFill>
        <p:spPr>
          <a:xfrm>
            <a:off x="10234612" y="6357938"/>
            <a:ext cx="619125" cy="228600"/>
          </a:xfrm>
          <a:prstGeom prst="rect">
            <a:avLst/>
          </a:prstGeom>
        </p:spPr>
      </p:pic>
    </p:spTree>
    <p:extLst>
      <p:ext uri="{BB962C8B-B14F-4D97-AF65-F5344CB8AC3E}">
        <p14:creationId xmlns:p14="http://schemas.microsoft.com/office/powerpoint/2010/main" val="369327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850AAA-25D3-465C-BF09-968550360F42}"/>
              </a:ext>
            </a:extLst>
          </p:cNvPr>
          <p:cNvPicPr>
            <a:picLocks noChangeAspect="1"/>
          </p:cNvPicPr>
          <p:nvPr/>
        </p:nvPicPr>
        <p:blipFill>
          <a:blip r:embed="rId2"/>
          <a:stretch>
            <a:fillRect/>
          </a:stretch>
        </p:blipFill>
        <p:spPr>
          <a:xfrm>
            <a:off x="10234612" y="6357938"/>
            <a:ext cx="619125" cy="228600"/>
          </a:xfrm>
          <a:prstGeom prst="rect">
            <a:avLst/>
          </a:prstGeom>
        </p:spPr>
      </p:pic>
      <p:pic>
        <p:nvPicPr>
          <p:cNvPr id="3" name="Picture 2">
            <a:extLst>
              <a:ext uri="{FF2B5EF4-FFF2-40B4-BE49-F238E27FC236}">
                <a16:creationId xmlns:a16="http://schemas.microsoft.com/office/drawing/2014/main" id="{D2C4FB3D-38D0-4DDB-90C1-2102234B60B8}"/>
              </a:ext>
            </a:extLst>
          </p:cNvPr>
          <p:cNvPicPr>
            <a:picLocks noChangeAspect="1"/>
          </p:cNvPicPr>
          <p:nvPr/>
        </p:nvPicPr>
        <p:blipFill>
          <a:blip r:embed="rId3"/>
          <a:stretch>
            <a:fillRect/>
          </a:stretch>
        </p:blipFill>
        <p:spPr>
          <a:xfrm>
            <a:off x="342901" y="246214"/>
            <a:ext cx="10510836" cy="6340323"/>
          </a:xfrm>
          <a:prstGeom prst="rect">
            <a:avLst/>
          </a:prstGeom>
        </p:spPr>
      </p:pic>
    </p:spTree>
    <p:extLst>
      <p:ext uri="{BB962C8B-B14F-4D97-AF65-F5344CB8AC3E}">
        <p14:creationId xmlns:p14="http://schemas.microsoft.com/office/powerpoint/2010/main" val="195063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CCD195-656E-4B07-9425-00244CA35CC5}"/>
              </a:ext>
            </a:extLst>
          </p:cNvPr>
          <p:cNvPicPr>
            <a:picLocks noChangeAspect="1"/>
          </p:cNvPicPr>
          <p:nvPr/>
        </p:nvPicPr>
        <p:blipFill>
          <a:blip r:embed="rId3"/>
          <a:stretch>
            <a:fillRect/>
          </a:stretch>
        </p:blipFill>
        <p:spPr>
          <a:xfrm>
            <a:off x="167516" y="253446"/>
            <a:ext cx="8927409" cy="4640687"/>
          </a:xfrm>
          <a:prstGeom prst="rect">
            <a:avLst/>
          </a:prstGeom>
        </p:spPr>
      </p:pic>
      <p:sp>
        <p:nvSpPr>
          <p:cNvPr id="6" name="TextBox 5">
            <a:extLst>
              <a:ext uri="{FF2B5EF4-FFF2-40B4-BE49-F238E27FC236}">
                <a16:creationId xmlns:a16="http://schemas.microsoft.com/office/drawing/2014/main" id="{97780F38-AA9A-4E48-8E0A-9CA0F03AB50A}"/>
              </a:ext>
            </a:extLst>
          </p:cNvPr>
          <p:cNvSpPr txBox="1"/>
          <p:nvPr/>
        </p:nvSpPr>
        <p:spPr>
          <a:xfrm>
            <a:off x="296104" y="5066437"/>
            <a:ext cx="11448221" cy="923330"/>
          </a:xfrm>
          <a:prstGeom prst="rect">
            <a:avLst/>
          </a:prstGeom>
          <a:noFill/>
        </p:spPr>
        <p:txBody>
          <a:bodyPr wrap="square">
            <a:spAutoFit/>
          </a:bodyPr>
          <a:lstStyle/>
          <a:p>
            <a:r>
              <a:rPr lang="en-US" b="0" i="0" dirty="0">
                <a:solidFill>
                  <a:srgbClr val="282828"/>
                </a:solidFill>
                <a:effectLst/>
                <a:latin typeface="Roboto" panose="02000000000000000000" pitchFamily="2" charset="0"/>
              </a:rPr>
              <a:t>Next-Generation Firewall (NGFW) is the part of the third generation in firewall  technology, combining a traditional firewall with other network device filtering functionalities, such as an </a:t>
            </a:r>
          </a:p>
          <a:p>
            <a:r>
              <a:rPr lang="en-US" b="0" i="0" dirty="0">
                <a:solidFill>
                  <a:srgbClr val="282828"/>
                </a:solidFill>
                <a:effectLst/>
                <a:latin typeface="Roboto" panose="02000000000000000000" pitchFamily="2" charset="0"/>
              </a:rPr>
              <a:t>application firewall using an in-line deep  packet inspection system (DPI), an intrusion prevention system (IPS).</a:t>
            </a:r>
            <a:endParaRPr lang="en-US" dirty="0"/>
          </a:p>
        </p:txBody>
      </p:sp>
    </p:spTree>
    <p:extLst>
      <p:ext uri="{BB962C8B-B14F-4D97-AF65-F5344CB8AC3E}">
        <p14:creationId xmlns:p14="http://schemas.microsoft.com/office/powerpoint/2010/main" val="428464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4EE62F-95D9-4A00-BAC5-AC0A499C7D23}"/>
              </a:ext>
            </a:extLst>
          </p:cNvPr>
          <p:cNvSpPr txBox="1"/>
          <p:nvPr/>
        </p:nvSpPr>
        <p:spPr>
          <a:xfrm>
            <a:off x="728870" y="1132632"/>
            <a:ext cx="10872580" cy="3970318"/>
          </a:xfrm>
          <a:prstGeom prst="rect">
            <a:avLst/>
          </a:prstGeom>
          <a:noFill/>
        </p:spPr>
        <p:txBody>
          <a:bodyPr wrap="square" rtlCol="0">
            <a:spAutoFit/>
          </a:bodyPr>
          <a:lstStyle/>
          <a:p>
            <a:pPr algn="l"/>
            <a:r>
              <a:rPr lang="en-US" b="0" i="0" dirty="0">
                <a:solidFill>
                  <a:srgbClr val="000000"/>
                </a:solidFill>
                <a:effectLst/>
                <a:latin typeface="HelveticaNeueLT-Light"/>
              </a:rPr>
              <a:t>To upgrade the cluster firmware without interrupting communication, the following steps are followed. These steps are transparent to the user and the network, and might result in the cluster selecting a new primary unit.</a:t>
            </a:r>
          </a:p>
          <a:p>
            <a:pPr algn="l"/>
            <a:endParaRPr lang="en-US" b="0" i="0" dirty="0">
              <a:solidFill>
                <a:srgbClr val="000000"/>
              </a:solidFill>
              <a:effectLst/>
              <a:latin typeface="HelveticaNeueLT-Light"/>
            </a:endParaRPr>
          </a:p>
          <a:p>
            <a:pPr marL="274320" algn="l">
              <a:buFont typeface="+mj-lt"/>
              <a:buAutoNum type="arabicPeriod"/>
            </a:pPr>
            <a:r>
              <a:rPr lang="en-US" b="0" i="0" dirty="0">
                <a:solidFill>
                  <a:srgbClr val="000000"/>
                </a:solidFill>
                <a:effectLst/>
                <a:latin typeface="HelveticaNeueLT-Light"/>
              </a:rPr>
              <a:t>The administrator uploads a new firmware image using the GUI .</a:t>
            </a:r>
          </a:p>
          <a:p>
            <a:pPr marL="274320" algn="l">
              <a:buFont typeface="+mj-lt"/>
              <a:buAutoNum type="arabicPeriod" startAt="2"/>
            </a:pPr>
            <a:r>
              <a:rPr lang="en-US" b="0" i="0" dirty="0">
                <a:solidFill>
                  <a:srgbClr val="000000"/>
                </a:solidFill>
                <a:effectLst/>
                <a:latin typeface="HelveticaNeueLT-Light"/>
              </a:rPr>
              <a:t>The firmware is upgraded on the subordinate unit.</a:t>
            </a:r>
          </a:p>
          <a:p>
            <a:pPr marL="274320" algn="l">
              <a:buFont typeface="+mj-lt"/>
              <a:buAutoNum type="arabicPeriod" startAt="3"/>
            </a:pPr>
            <a:r>
              <a:rPr lang="en-US" b="0" i="0" dirty="0">
                <a:solidFill>
                  <a:srgbClr val="000000"/>
                </a:solidFill>
                <a:effectLst/>
                <a:latin typeface="HelveticaNeueLT-Light"/>
              </a:rPr>
              <a:t>A new primary unit is selected from the upgraded subordinate.</a:t>
            </a:r>
          </a:p>
          <a:p>
            <a:pPr marL="274320" algn="l">
              <a:buFont typeface="+mj-lt"/>
              <a:buAutoNum type="arabicPeriod" startAt="4"/>
            </a:pPr>
            <a:r>
              <a:rPr lang="en-US" b="0" i="0" dirty="0">
                <a:solidFill>
                  <a:srgbClr val="000000"/>
                </a:solidFill>
                <a:effectLst/>
                <a:latin typeface="HelveticaNeueLT-Light"/>
              </a:rPr>
              <a:t>The firmware is upgraded on the former primary unit.</a:t>
            </a:r>
          </a:p>
          <a:p>
            <a:pPr marL="274320" algn="l">
              <a:buFont typeface="+mj-lt"/>
              <a:buAutoNum type="arabicPeriod" startAt="5"/>
            </a:pPr>
            <a:r>
              <a:rPr lang="en-US" b="0" i="0" dirty="0">
                <a:solidFill>
                  <a:srgbClr val="000000"/>
                </a:solidFill>
                <a:effectLst/>
                <a:latin typeface="HelveticaNeueLT-Light"/>
              </a:rPr>
              <a:t>Primary unit selection occurs , according to the standard primary unit selection process.</a:t>
            </a:r>
          </a:p>
          <a:p>
            <a:pPr marL="274320" algn="l">
              <a:buFont typeface="+mj-lt"/>
              <a:buAutoNum type="arabicPeriod" startAt="5"/>
            </a:pPr>
            <a:endParaRPr lang="en-US" b="0" i="0" dirty="0">
              <a:solidFill>
                <a:srgbClr val="000000"/>
              </a:solidFill>
              <a:effectLst/>
              <a:latin typeface="HelveticaNeueLT-Light"/>
            </a:endParaRPr>
          </a:p>
          <a:p>
            <a:pPr algn="l"/>
            <a:r>
              <a:rPr lang="en-US" b="0" i="0" dirty="0">
                <a:solidFill>
                  <a:srgbClr val="000000"/>
                </a:solidFill>
                <a:effectLst/>
                <a:latin typeface="HelveticaNeueLT-Light"/>
              </a:rPr>
              <a:t>If all of the subordinate unit crash or otherwise stop responding during the upgrade process, the primary unit will continue to operate normally, and will not be upgraded until  subordinate rejoins the cluster.</a:t>
            </a:r>
          </a:p>
          <a:p>
            <a:endParaRPr lang="en-US" dirty="0"/>
          </a:p>
          <a:p>
            <a:endParaRPr lang="en-US" dirty="0"/>
          </a:p>
        </p:txBody>
      </p:sp>
      <p:sp>
        <p:nvSpPr>
          <p:cNvPr id="2" name="TextBox 1">
            <a:extLst>
              <a:ext uri="{FF2B5EF4-FFF2-40B4-BE49-F238E27FC236}">
                <a16:creationId xmlns:a16="http://schemas.microsoft.com/office/drawing/2014/main" id="{509EC6F2-C025-457C-A5E7-9376518616F8}"/>
              </a:ext>
            </a:extLst>
          </p:cNvPr>
          <p:cNvSpPr txBox="1"/>
          <p:nvPr/>
        </p:nvSpPr>
        <p:spPr>
          <a:xfrm>
            <a:off x="728870" y="291548"/>
            <a:ext cx="3502049" cy="430887"/>
          </a:xfrm>
          <a:prstGeom prst="rect">
            <a:avLst/>
          </a:prstGeom>
          <a:noFill/>
        </p:spPr>
        <p:txBody>
          <a:bodyPr wrap="none" rtlCol="0">
            <a:spAutoFit/>
          </a:bodyPr>
          <a:lstStyle/>
          <a:p>
            <a:r>
              <a:rPr lang="en-US" sz="2200" b="1" dirty="0"/>
              <a:t>Upgrade with HA Cluster</a:t>
            </a:r>
          </a:p>
        </p:txBody>
      </p:sp>
    </p:spTree>
    <p:extLst>
      <p:ext uri="{BB962C8B-B14F-4D97-AF65-F5344CB8AC3E}">
        <p14:creationId xmlns:p14="http://schemas.microsoft.com/office/powerpoint/2010/main" val="298222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4EE62F-95D9-4A00-BAC5-AC0A499C7D23}"/>
              </a:ext>
            </a:extLst>
          </p:cNvPr>
          <p:cNvSpPr txBox="1"/>
          <p:nvPr/>
        </p:nvSpPr>
        <p:spPr>
          <a:xfrm>
            <a:off x="728869" y="1132632"/>
            <a:ext cx="11215481" cy="2831544"/>
          </a:xfrm>
          <a:prstGeom prst="rect">
            <a:avLst/>
          </a:prstGeom>
          <a:noFill/>
        </p:spPr>
        <p:txBody>
          <a:bodyPr wrap="square" rtlCol="0">
            <a:spAutoFit/>
          </a:bodyPr>
          <a:lstStyle/>
          <a:p>
            <a:r>
              <a:rPr lang="en-US" sz="2000" dirty="0"/>
              <a:t>  edit the first  line as new model </a:t>
            </a:r>
          </a:p>
          <a:p>
            <a:endParaRPr lang="en-US" sz="2000" dirty="0"/>
          </a:p>
          <a:p>
            <a:r>
              <a:rPr lang="en-US" sz="2000" dirty="0"/>
              <a:t>For example : #config-version=FG201E-6.4.0-FW-build1579-200330:opmode=0:vdom=0:user=admin  </a:t>
            </a:r>
          </a:p>
          <a:p>
            <a:endParaRPr lang="en-US" sz="2000" dirty="0"/>
          </a:p>
          <a:p>
            <a:endParaRPr lang="en-US" sz="2000" dirty="0"/>
          </a:p>
          <a:p>
            <a:r>
              <a:rPr lang="en-US" sz="2000" dirty="0"/>
              <a:t>Change the  interfaces  number if needed through  notepad++ </a:t>
            </a:r>
          </a:p>
          <a:p>
            <a:endParaRPr lang="en-US" sz="2000" dirty="0"/>
          </a:p>
          <a:p>
            <a:endParaRPr lang="en-US" dirty="0"/>
          </a:p>
        </p:txBody>
      </p:sp>
      <p:sp>
        <p:nvSpPr>
          <p:cNvPr id="2" name="TextBox 1">
            <a:extLst>
              <a:ext uri="{FF2B5EF4-FFF2-40B4-BE49-F238E27FC236}">
                <a16:creationId xmlns:a16="http://schemas.microsoft.com/office/drawing/2014/main" id="{509EC6F2-C025-457C-A5E7-9376518616F8}"/>
              </a:ext>
            </a:extLst>
          </p:cNvPr>
          <p:cNvSpPr txBox="1"/>
          <p:nvPr/>
        </p:nvSpPr>
        <p:spPr>
          <a:xfrm>
            <a:off x="728870" y="291548"/>
            <a:ext cx="5785558" cy="461665"/>
          </a:xfrm>
          <a:prstGeom prst="rect">
            <a:avLst/>
          </a:prstGeom>
          <a:noFill/>
        </p:spPr>
        <p:txBody>
          <a:bodyPr wrap="none" rtlCol="0">
            <a:spAutoFit/>
          </a:bodyPr>
          <a:lstStyle/>
          <a:p>
            <a:r>
              <a:rPr lang="en-US" sz="2400" b="1" dirty="0"/>
              <a:t>Migration config from model to model </a:t>
            </a:r>
          </a:p>
        </p:txBody>
      </p:sp>
    </p:spTree>
    <p:extLst>
      <p:ext uri="{BB962C8B-B14F-4D97-AF65-F5344CB8AC3E}">
        <p14:creationId xmlns:p14="http://schemas.microsoft.com/office/powerpoint/2010/main" val="285733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0EA3E-798E-48EE-9ACA-70E38D841194}"/>
              </a:ext>
            </a:extLst>
          </p:cNvPr>
          <p:cNvPicPr>
            <a:picLocks noChangeAspect="1"/>
          </p:cNvPicPr>
          <p:nvPr/>
        </p:nvPicPr>
        <p:blipFill>
          <a:blip r:embed="rId2"/>
          <a:stretch>
            <a:fillRect/>
          </a:stretch>
        </p:blipFill>
        <p:spPr>
          <a:xfrm>
            <a:off x="172278" y="258545"/>
            <a:ext cx="10300460" cy="6380794"/>
          </a:xfrm>
          <a:prstGeom prst="rect">
            <a:avLst/>
          </a:prstGeom>
        </p:spPr>
      </p:pic>
    </p:spTree>
    <p:extLst>
      <p:ext uri="{BB962C8B-B14F-4D97-AF65-F5344CB8AC3E}">
        <p14:creationId xmlns:p14="http://schemas.microsoft.com/office/powerpoint/2010/main" val="259319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00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n image of 1 person and text that says &quot;Packet Filtering Evolution of FIREWALL... Application- Stateful Layer Proxy Inspection UTM 1989 NGFW 1994 1995 Proxy 2004 2005 Dedicated 2009 DPI 2020 ML- Powered Access Session Multi- Control By user Control Functional Application, and Content ንRSርSናእ From paloalto NETWORKS Perspective&quot;">
            <a:extLst>
              <a:ext uri="{FF2B5EF4-FFF2-40B4-BE49-F238E27FC236}">
                <a16:creationId xmlns:a16="http://schemas.microsoft.com/office/drawing/2014/main" id="{72B31EFF-D535-4F09-986D-6698BB386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8" y="242888"/>
            <a:ext cx="9555163"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71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80161-1F19-4935-A86D-9ABBECBEA785}"/>
              </a:ext>
            </a:extLst>
          </p:cNvPr>
          <p:cNvPicPr>
            <a:picLocks noChangeAspect="1"/>
          </p:cNvPicPr>
          <p:nvPr/>
        </p:nvPicPr>
        <p:blipFill>
          <a:blip r:embed="rId3"/>
          <a:stretch>
            <a:fillRect/>
          </a:stretch>
        </p:blipFill>
        <p:spPr>
          <a:xfrm>
            <a:off x="145622" y="437321"/>
            <a:ext cx="10479516" cy="6228521"/>
          </a:xfrm>
          <a:prstGeom prst="rect">
            <a:avLst/>
          </a:prstGeom>
        </p:spPr>
      </p:pic>
      <p:pic>
        <p:nvPicPr>
          <p:cNvPr id="4" name="Picture 3">
            <a:extLst>
              <a:ext uri="{FF2B5EF4-FFF2-40B4-BE49-F238E27FC236}">
                <a16:creationId xmlns:a16="http://schemas.microsoft.com/office/drawing/2014/main" id="{9D0E1F0F-DAD3-4067-BBDD-AB9EAC75132A}"/>
              </a:ext>
            </a:extLst>
          </p:cNvPr>
          <p:cNvPicPr>
            <a:picLocks noChangeAspect="1"/>
          </p:cNvPicPr>
          <p:nvPr/>
        </p:nvPicPr>
        <p:blipFill>
          <a:blip r:embed="rId4"/>
          <a:stretch>
            <a:fillRect/>
          </a:stretch>
        </p:blipFill>
        <p:spPr>
          <a:xfrm>
            <a:off x="10253663" y="5762625"/>
            <a:ext cx="742950" cy="295275"/>
          </a:xfrm>
          <a:prstGeom prst="rect">
            <a:avLst/>
          </a:prstGeom>
        </p:spPr>
      </p:pic>
      <p:pic>
        <p:nvPicPr>
          <p:cNvPr id="5" name="Picture 4">
            <a:extLst>
              <a:ext uri="{FF2B5EF4-FFF2-40B4-BE49-F238E27FC236}">
                <a16:creationId xmlns:a16="http://schemas.microsoft.com/office/drawing/2014/main" id="{42527534-2F2A-4E80-95D0-9A22F2F8B3B2}"/>
              </a:ext>
            </a:extLst>
          </p:cNvPr>
          <p:cNvPicPr>
            <a:picLocks noChangeAspect="1"/>
          </p:cNvPicPr>
          <p:nvPr/>
        </p:nvPicPr>
        <p:blipFill>
          <a:blip r:embed="rId5"/>
          <a:stretch>
            <a:fillRect/>
          </a:stretch>
        </p:blipFill>
        <p:spPr>
          <a:xfrm>
            <a:off x="10429876" y="6311141"/>
            <a:ext cx="381000" cy="219075"/>
          </a:xfrm>
          <a:prstGeom prst="rect">
            <a:avLst/>
          </a:prstGeom>
        </p:spPr>
      </p:pic>
      <p:pic>
        <p:nvPicPr>
          <p:cNvPr id="6" name="Picture 5">
            <a:extLst>
              <a:ext uri="{FF2B5EF4-FFF2-40B4-BE49-F238E27FC236}">
                <a16:creationId xmlns:a16="http://schemas.microsoft.com/office/drawing/2014/main" id="{EDF4D3BB-C223-4883-880C-8E1F01903B04}"/>
              </a:ext>
            </a:extLst>
          </p:cNvPr>
          <p:cNvPicPr>
            <a:picLocks noChangeAspect="1"/>
          </p:cNvPicPr>
          <p:nvPr/>
        </p:nvPicPr>
        <p:blipFill>
          <a:blip r:embed="rId6"/>
          <a:stretch>
            <a:fillRect/>
          </a:stretch>
        </p:blipFill>
        <p:spPr>
          <a:xfrm>
            <a:off x="145622" y="192158"/>
            <a:ext cx="9869915" cy="510494"/>
          </a:xfrm>
          <a:prstGeom prst="rect">
            <a:avLst/>
          </a:prstGeom>
        </p:spPr>
      </p:pic>
    </p:spTree>
    <p:extLst>
      <p:ext uri="{BB962C8B-B14F-4D97-AF65-F5344CB8AC3E}">
        <p14:creationId xmlns:p14="http://schemas.microsoft.com/office/powerpoint/2010/main" val="211095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532B-B51F-4407-BCAC-8A049DE3299B}"/>
              </a:ext>
            </a:extLst>
          </p:cNvPr>
          <p:cNvPicPr>
            <a:picLocks noChangeAspect="1"/>
          </p:cNvPicPr>
          <p:nvPr/>
        </p:nvPicPr>
        <p:blipFill>
          <a:blip r:embed="rId3"/>
          <a:stretch>
            <a:fillRect/>
          </a:stretch>
        </p:blipFill>
        <p:spPr>
          <a:xfrm>
            <a:off x="584061" y="304800"/>
            <a:ext cx="10074414" cy="5710237"/>
          </a:xfrm>
          <a:prstGeom prst="rect">
            <a:avLst/>
          </a:prstGeom>
        </p:spPr>
      </p:pic>
      <p:pic>
        <p:nvPicPr>
          <p:cNvPr id="4" name="Picture 3">
            <a:extLst>
              <a:ext uri="{FF2B5EF4-FFF2-40B4-BE49-F238E27FC236}">
                <a16:creationId xmlns:a16="http://schemas.microsoft.com/office/drawing/2014/main" id="{DD679A9E-4C40-4CD3-9C91-E6EF6B089F97}"/>
              </a:ext>
            </a:extLst>
          </p:cNvPr>
          <p:cNvPicPr>
            <a:picLocks noChangeAspect="1"/>
          </p:cNvPicPr>
          <p:nvPr/>
        </p:nvPicPr>
        <p:blipFill>
          <a:blip r:embed="rId4"/>
          <a:stretch>
            <a:fillRect/>
          </a:stretch>
        </p:blipFill>
        <p:spPr>
          <a:xfrm>
            <a:off x="10084491" y="5782710"/>
            <a:ext cx="742950" cy="295275"/>
          </a:xfrm>
          <a:prstGeom prst="rect">
            <a:avLst/>
          </a:prstGeom>
        </p:spPr>
      </p:pic>
    </p:spTree>
    <p:extLst>
      <p:ext uri="{BB962C8B-B14F-4D97-AF65-F5344CB8AC3E}">
        <p14:creationId xmlns:p14="http://schemas.microsoft.com/office/powerpoint/2010/main" val="356746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2A01C7-4E44-4B77-81F7-A4F8D3AF7A27}"/>
              </a:ext>
            </a:extLst>
          </p:cNvPr>
          <p:cNvPicPr>
            <a:picLocks noChangeAspect="1"/>
          </p:cNvPicPr>
          <p:nvPr/>
        </p:nvPicPr>
        <p:blipFill>
          <a:blip r:embed="rId3"/>
          <a:stretch>
            <a:fillRect/>
          </a:stretch>
        </p:blipFill>
        <p:spPr>
          <a:xfrm>
            <a:off x="195432" y="437322"/>
            <a:ext cx="10539244" cy="6202017"/>
          </a:xfrm>
          <a:prstGeom prst="rect">
            <a:avLst/>
          </a:prstGeom>
        </p:spPr>
      </p:pic>
      <p:pic>
        <p:nvPicPr>
          <p:cNvPr id="4" name="Picture 3">
            <a:extLst>
              <a:ext uri="{FF2B5EF4-FFF2-40B4-BE49-F238E27FC236}">
                <a16:creationId xmlns:a16="http://schemas.microsoft.com/office/drawing/2014/main" id="{36123C51-5141-46BB-B2E7-D6264DD9D07B}"/>
              </a:ext>
            </a:extLst>
          </p:cNvPr>
          <p:cNvPicPr>
            <a:picLocks noChangeAspect="1"/>
          </p:cNvPicPr>
          <p:nvPr/>
        </p:nvPicPr>
        <p:blipFill>
          <a:blip r:embed="rId4"/>
          <a:stretch>
            <a:fillRect/>
          </a:stretch>
        </p:blipFill>
        <p:spPr>
          <a:xfrm>
            <a:off x="9991726" y="6273040"/>
            <a:ext cx="742950" cy="295275"/>
          </a:xfrm>
          <a:prstGeom prst="rect">
            <a:avLst/>
          </a:prstGeom>
        </p:spPr>
      </p:pic>
      <p:sp>
        <p:nvSpPr>
          <p:cNvPr id="5" name="TextBox 4">
            <a:extLst>
              <a:ext uri="{FF2B5EF4-FFF2-40B4-BE49-F238E27FC236}">
                <a16:creationId xmlns:a16="http://schemas.microsoft.com/office/drawing/2014/main" id="{850E3182-31A8-4B35-AF9D-3DA345846675}"/>
              </a:ext>
            </a:extLst>
          </p:cNvPr>
          <p:cNvSpPr txBox="1"/>
          <p:nvPr/>
        </p:nvSpPr>
        <p:spPr>
          <a:xfrm>
            <a:off x="5261373" y="5903708"/>
            <a:ext cx="6093618" cy="369332"/>
          </a:xfrm>
          <a:prstGeom prst="rect">
            <a:avLst/>
          </a:prstGeom>
          <a:noFill/>
        </p:spPr>
        <p:txBody>
          <a:bodyPr wrap="square">
            <a:spAutoFit/>
          </a:bodyPr>
          <a:lstStyle/>
          <a:p>
            <a:r>
              <a:rPr lang="en-US" dirty="0"/>
              <a:t>https://www.fortinet.com/products/fortigate/fortiasic</a:t>
            </a:r>
          </a:p>
        </p:txBody>
      </p:sp>
    </p:spTree>
    <p:extLst>
      <p:ext uri="{BB962C8B-B14F-4D97-AF65-F5344CB8AC3E}">
        <p14:creationId xmlns:p14="http://schemas.microsoft.com/office/powerpoint/2010/main" val="408796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FBE714-34B6-47A8-847D-4F20604F32F8}"/>
              </a:ext>
            </a:extLst>
          </p:cNvPr>
          <p:cNvPicPr>
            <a:picLocks noChangeAspect="1"/>
          </p:cNvPicPr>
          <p:nvPr/>
        </p:nvPicPr>
        <p:blipFill>
          <a:blip r:embed="rId3"/>
          <a:stretch>
            <a:fillRect/>
          </a:stretch>
        </p:blipFill>
        <p:spPr>
          <a:xfrm>
            <a:off x="172277" y="330475"/>
            <a:ext cx="10886248" cy="6348621"/>
          </a:xfrm>
          <a:prstGeom prst="rect">
            <a:avLst/>
          </a:prstGeom>
        </p:spPr>
      </p:pic>
      <p:pic>
        <p:nvPicPr>
          <p:cNvPr id="4" name="Picture 3">
            <a:extLst>
              <a:ext uri="{FF2B5EF4-FFF2-40B4-BE49-F238E27FC236}">
                <a16:creationId xmlns:a16="http://schemas.microsoft.com/office/drawing/2014/main" id="{ED8CB33A-B08E-4446-9C22-9BBD106F9D81}"/>
              </a:ext>
            </a:extLst>
          </p:cNvPr>
          <p:cNvPicPr>
            <a:picLocks noChangeAspect="1"/>
          </p:cNvPicPr>
          <p:nvPr/>
        </p:nvPicPr>
        <p:blipFill>
          <a:blip r:embed="rId4"/>
          <a:stretch>
            <a:fillRect/>
          </a:stretch>
        </p:blipFill>
        <p:spPr>
          <a:xfrm>
            <a:off x="9958388" y="5743575"/>
            <a:ext cx="742950" cy="295275"/>
          </a:xfrm>
          <a:prstGeom prst="rect">
            <a:avLst/>
          </a:prstGeom>
        </p:spPr>
      </p:pic>
      <p:pic>
        <p:nvPicPr>
          <p:cNvPr id="5" name="Picture 4">
            <a:extLst>
              <a:ext uri="{FF2B5EF4-FFF2-40B4-BE49-F238E27FC236}">
                <a16:creationId xmlns:a16="http://schemas.microsoft.com/office/drawing/2014/main" id="{C4BB0275-0AA3-44FE-A41E-881F6F146BE0}"/>
              </a:ext>
            </a:extLst>
          </p:cNvPr>
          <p:cNvPicPr>
            <a:picLocks noChangeAspect="1"/>
          </p:cNvPicPr>
          <p:nvPr/>
        </p:nvPicPr>
        <p:blipFill>
          <a:blip r:embed="rId5"/>
          <a:stretch>
            <a:fillRect/>
          </a:stretch>
        </p:blipFill>
        <p:spPr>
          <a:xfrm>
            <a:off x="10510838" y="6308450"/>
            <a:ext cx="381000" cy="219075"/>
          </a:xfrm>
          <a:prstGeom prst="rect">
            <a:avLst/>
          </a:prstGeom>
        </p:spPr>
      </p:pic>
    </p:spTree>
    <p:extLst>
      <p:ext uri="{BB962C8B-B14F-4D97-AF65-F5344CB8AC3E}">
        <p14:creationId xmlns:p14="http://schemas.microsoft.com/office/powerpoint/2010/main" val="407244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123C51-5141-46BB-B2E7-D6264DD9D07B}"/>
              </a:ext>
            </a:extLst>
          </p:cNvPr>
          <p:cNvPicPr>
            <a:picLocks noChangeAspect="1"/>
          </p:cNvPicPr>
          <p:nvPr/>
        </p:nvPicPr>
        <p:blipFill>
          <a:blip r:embed="rId3"/>
          <a:stretch>
            <a:fillRect/>
          </a:stretch>
        </p:blipFill>
        <p:spPr>
          <a:xfrm>
            <a:off x="9991726" y="6273040"/>
            <a:ext cx="742950" cy="295275"/>
          </a:xfrm>
          <a:prstGeom prst="rect">
            <a:avLst/>
          </a:prstGeom>
        </p:spPr>
      </p:pic>
      <p:sp>
        <p:nvSpPr>
          <p:cNvPr id="2" name="TextBox 1">
            <a:extLst>
              <a:ext uri="{FF2B5EF4-FFF2-40B4-BE49-F238E27FC236}">
                <a16:creationId xmlns:a16="http://schemas.microsoft.com/office/drawing/2014/main" id="{C80D8BFB-F5D6-C669-EC52-B4B73DA6589D}"/>
              </a:ext>
            </a:extLst>
          </p:cNvPr>
          <p:cNvSpPr txBox="1"/>
          <p:nvPr/>
        </p:nvSpPr>
        <p:spPr>
          <a:xfrm>
            <a:off x="414337" y="185401"/>
            <a:ext cx="4507965" cy="461665"/>
          </a:xfrm>
          <a:prstGeom prst="rect">
            <a:avLst/>
          </a:prstGeom>
          <a:noFill/>
        </p:spPr>
        <p:txBody>
          <a:bodyPr wrap="none" rtlCol="0">
            <a:spAutoFit/>
          </a:bodyPr>
          <a:lstStyle/>
          <a:p>
            <a:r>
              <a:rPr lang="en-US" sz="2400" b="1" dirty="0"/>
              <a:t>FortiGate  Series and Models </a:t>
            </a:r>
          </a:p>
        </p:txBody>
      </p:sp>
      <p:sp>
        <p:nvSpPr>
          <p:cNvPr id="7" name="TextBox 6">
            <a:extLst>
              <a:ext uri="{FF2B5EF4-FFF2-40B4-BE49-F238E27FC236}">
                <a16:creationId xmlns:a16="http://schemas.microsoft.com/office/drawing/2014/main" id="{4C4E5D36-4EAD-6AF2-6377-68F973A15264}"/>
              </a:ext>
            </a:extLst>
          </p:cNvPr>
          <p:cNvSpPr txBox="1"/>
          <p:nvPr/>
        </p:nvSpPr>
        <p:spPr>
          <a:xfrm>
            <a:off x="414337" y="1865590"/>
            <a:ext cx="6093618" cy="369332"/>
          </a:xfrm>
          <a:prstGeom prst="rect">
            <a:avLst/>
          </a:prstGeom>
          <a:noFill/>
        </p:spPr>
        <p:txBody>
          <a:bodyPr wrap="square">
            <a:spAutoFit/>
          </a:bodyPr>
          <a:lstStyle/>
          <a:p>
            <a:r>
              <a:rPr lang="en-US" dirty="0"/>
              <a:t>https://www.fortinet.com/products/next-generation-firewall</a:t>
            </a:r>
          </a:p>
        </p:txBody>
      </p:sp>
      <p:pic>
        <p:nvPicPr>
          <p:cNvPr id="9" name="Picture 8">
            <a:extLst>
              <a:ext uri="{FF2B5EF4-FFF2-40B4-BE49-F238E27FC236}">
                <a16:creationId xmlns:a16="http://schemas.microsoft.com/office/drawing/2014/main" id="{F995A221-389B-9B4D-669A-B299C6D35720}"/>
              </a:ext>
            </a:extLst>
          </p:cNvPr>
          <p:cNvPicPr>
            <a:picLocks noChangeAspect="1"/>
          </p:cNvPicPr>
          <p:nvPr/>
        </p:nvPicPr>
        <p:blipFill>
          <a:blip r:embed="rId4"/>
          <a:stretch>
            <a:fillRect/>
          </a:stretch>
        </p:blipFill>
        <p:spPr>
          <a:xfrm>
            <a:off x="7753352" y="554733"/>
            <a:ext cx="2981324" cy="5925689"/>
          </a:xfrm>
          <a:prstGeom prst="rect">
            <a:avLst/>
          </a:prstGeom>
        </p:spPr>
      </p:pic>
    </p:spTree>
    <p:extLst>
      <p:ext uri="{BB962C8B-B14F-4D97-AF65-F5344CB8AC3E}">
        <p14:creationId xmlns:p14="http://schemas.microsoft.com/office/powerpoint/2010/main" val="421832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1A7C9A-57EF-4F25-9FB8-89FAFB3AAB0A}"/>
              </a:ext>
            </a:extLst>
          </p:cNvPr>
          <p:cNvPicPr>
            <a:picLocks noChangeAspect="1"/>
          </p:cNvPicPr>
          <p:nvPr/>
        </p:nvPicPr>
        <p:blipFill>
          <a:blip r:embed="rId3"/>
          <a:stretch>
            <a:fillRect/>
          </a:stretch>
        </p:blipFill>
        <p:spPr>
          <a:xfrm>
            <a:off x="90999" y="331304"/>
            <a:ext cx="10657964" cy="6281531"/>
          </a:xfrm>
          <a:prstGeom prst="rect">
            <a:avLst/>
          </a:prstGeom>
        </p:spPr>
      </p:pic>
      <p:pic>
        <p:nvPicPr>
          <p:cNvPr id="3" name="Picture 2">
            <a:extLst>
              <a:ext uri="{FF2B5EF4-FFF2-40B4-BE49-F238E27FC236}">
                <a16:creationId xmlns:a16="http://schemas.microsoft.com/office/drawing/2014/main" id="{2CF4DF48-D13A-4524-B2A1-798EDF95D0D8}"/>
              </a:ext>
            </a:extLst>
          </p:cNvPr>
          <p:cNvPicPr>
            <a:picLocks noChangeAspect="1"/>
          </p:cNvPicPr>
          <p:nvPr/>
        </p:nvPicPr>
        <p:blipFill>
          <a:blip r:embed="rId4"/>
          <a:stretch>
            <a:fillRect/>
          </a:stretch>
        </p:blipFill>
        <p:spPr>
          <a:xfrm>
            <a:off x="9885707" y="6175099"/>
            <a:ext cx="742950" cy="295275"/>
          </a:xfrm>
          <a:prstGeom prst="rect">
            <a:avLst/>
          </a:prstGeom>
        </p:spPr>
      </p:pic>
    </p:spTree>
    <p:extLst>
      <p:ext uri="{BB962C8B-B14F-4D97-AF65-F5344CB8AC3E}">
        <p14:creationId xmlns:p14="http://schemas.microsoft.com/office/powerpoint/2010/main" val="143895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8DE1B-9D59-492A-9E3A-0EA6866120F0}"/>
              </a:ext>
            </a:extLst>
          </p:cNvPr>
          <p:cNvPicPr>
            <a:picLocks noChangeAspect="1"/>
          </p:cNvPicPr>
          <p:nvPr/>
        </p:nvPicPr>
        <p:blipFill>
          <a:blip r:embed="rId3"/>
          <a:stretch>
            <a:fillRect/>
          </a:stretch>
        </p:blipFill>
        <p:spPr>
          <a:xfrm>
            <a:off x="273556" y="156488"/>
            <a:ext cx="11644887" cy="6545023"/>
          </a:xfrm>
          <a:prstGeom prst="rect">
            <a:avLst/>
          </a:prstGeom>
        </p:spPr>
      </p:pic>
    </p:spTree>
    <p:extLst>
      <p:ext uri="{BB962C8B-B14F-4D97-AF65-F5344CB8AC3E}">
        <p14:creationId xmlns:p14="http://schemas.microsoft.com/office/powerpoint/2010/main" val="217161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7EEAC7-6185-4A4D-8A2A-DCA941E89854}"/>
              </a:ext>
            </a:extLst>
          </p:cNvPr>
          <p:cNvPicPr>
            <a:picLocks noChangeAspect="1"/>
          </p:cNvPicPr>
          <p:nvPr/>
        </p:nvPicPr>
        <p:blipFill>
          <a:blip r:embed="rId3"/>
          <a:stretch>
            <a:fillRect/>
          </a:stretch>
        </p:blipFill>
        <p:spPr>
          <a:xfrm>
            <a:off x="265043" y="516835"/>
            <a:ext cx="10508974" cy="6185148"/>
          </a:xfrm>
          <a:prstGeom prst="rect">
            <a:avLst/>
          </a:prstGeom>
        </p:spPr>
      </p:pic>
      <p:pic>
        <p:nvPicPr>
          <p:cNvPr id="3" name="Picture 2">
            <a:extLst>
              <a:ext uri="{FF2B5EF4-FFF2-40B4-BE49-F238E27FC236}">
                <a16:creationId xmlns:a16="http://schemas.microsoft.com/office/drawing/2014/main" id="{2E360BF8-D488-4F72-B504-864CD9DD3459}"/>
              </a:ext>
            </a:extLst>
          </p:cNvPr>
          <p:cNvPicPr>
            <a:picLocks noChangeAspect="1"/>
          </p:cNvPicPr>
          <p:nvPr/>
        </p:nvPicPr>
        <p:blipFill>
          <a:blip r:embed="rId4"/>
          <a:stretch>
            <a:fillRect/>
          </a:stretch>
        </p:blipFill>
        <p:spPr>
          <a:xfrm>
            <a:off x="10031067" y="6406708"/>
            <a:ext cx="742950" cy="295275"/>
          </a:xfrm>
          <a:prstGeom prst="rect">
            <a:avLst/>
          </a:prstGeom>
        </p:spPr>
      </p:pic>
    </p:spTree>
    <p:extLst>
      <p:ext uri="{BB962C8B-B14F-4D97-AF65-F5344CB8AC3E}">
        <p14:creationId xmlns:p14="http://schemas.microsoft.com/office/powerpoint/2010/main" val="418995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6E9D8D-4C1C-4A6A-87DA-C401F8EB870C}"/>
              </a:ext>
            </a:extLst>
          </p:cNvPr>
          <p:cNvPicPr>
            <a:picLocks noChangeAspect="1"/>
          </p:cNvPicPr>
          <p:nvPr/>
        </p:nvPicPr>
        <p:blipFill>
          <a:blip r:embed="rId3"/>
          <a:stretch>
            <a:fillRect/>
          </a:stretch>
        </p:blipFill>
        <p:spPr>
          <a:xfrm>
            <a:off x="256273" y="0"/>
            <a:ext cx="11339379" cy="6639339"/>
          </a:xfrm>
          <a:prstGeom prst="rect">
            <a:avLst/>
          </a:prstGeom>
        </p:spPr>
      </p:pic>
      <p:pic>
        <p:nvPicPr>
          <p:cNvPr id="3" name="Picture 2">
            <a:extLst>
              <a:ext uri="{FF2B5EF4-FFF2-40B4-BE49-F238E27FC236}">
                <a16:creationId xmlns:a16="http://schemas.microsoft.com/office/drawing/2014/main" id="{E4482C53-E5E5-4FDF-A94D-22170DF67183}"/>
              </a:ext>
            </a:extLst>
          </p:cNvPr>
          <p:cNvPicPr>
            <a:picLocks noChangeAspect="1"/>
          </p:cNvPicPr>
          <p:nvPr/>
        </p:nvPicPr>
        <p:blipFill>
          <a:blip r:embed="rId4"/>
          <a:stretch>
            <a:fillRect/>
          </a:stretch>
        </p:blipFill>
        <p:spPr>
          <a:xfrm>
            <a:off x="10994335" y="6172809"/>
            <a:ext cx="381000" cy="219075"/>
          </a:xfrm>
          <a:prstGeom prst="rect">
            <a:avLst/>
          </a:prstGeom>
        </p:spPr>
      </p:pic>
      <p:pic>
        <p:nvPicPr>
          <p:cNvPr id="6" name="Picture 5">
            <a:extLst>
              <a:ext uri="{FF2B5EF4-FFF2-40B4-BE49-F238E27FC236}">
                <a16:creationId xmlns:a16="http://schemas.microsoft.com/office/drawing/2014/main" id="{57971F62-A4D1-4411-BF6C-07DEA2914FB7}"/>
              </a:ext>
            </a:extLst>
          </p:cNvPr>
          <p:cNvPicPr>
            <a:picLocks noChangeAspect="1"/>
          </p:cNvPicPr>
          <p:nvPr/>
        </p:nvPicPr>
        <p:blipFill>
          <a:blip r:embed="rId4"/>
          <a:stretch>
            <a:fillRect/>
          </a:stretch>
        </p:blipFill>
        <p:spPr>
          <a:xfrm>
            <a:off x="10994335" y="6388571"/>
            <a:ext cx="381000" cy="219075"/>
          </a:xfrm>
          <a:prstGeom prst="rect">
            <a:avLst/>
          </a:prstGeom>
        </p:spPr>
      </p:pic>
    </p:spTree>
    <p:extLst>
      <p:ext uri="{BB962C8B-B14F-4D97-AF65-F5344CB8AC3E}">
        <p14:creationId xmlns:p14="http://schemas.microsoft.com/office/powerpoint/2010/main" val="175811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82C53-E5E5-4FDF-A94D-22170DF67183}"/>
              </a:ext>
            </a:extLst>
          </p:cNvPr>
          <p:cNvPicPr>
            <a:picLocks noChangeAspect="1"/>
          </p:cNvPicPr>
          <p:nvPr/>
        </p:nvPicPr>
        <p:blipFill>
          <a:blip r:embed="rId3"/>
          <a:stretch>
            <a:fillRect/>
          </a:stretch>
        </p:blipFill>
        <p:spPr>
          <a:xfrm>
            <a:off x="10994335" y="6172809"/>
            <a:ext cx="381000" cy="219075"/>
          </a:xfrm>
          <a:prstGeom prst="rect">
            <a:avLst/>
          </a:prstGeom>
        </p:spPr>
      </p:pic>
      <p:pic>
        <p:nvPicPr>
          <p:cNvPr id="6" name="Picture 5">
            <a:extLst>
              <a:ext uri="{FF2B5EF4-FFF2-40B4-BE49-F238E27FC236}">
                <a16:creationId xmlns:a16="http://schemas.microsoft.com/office/drawing/2014/main" id="{57971F62-A4D1-4411-BF6C-07DEA2914FB7}"/>
              </a:ext>
            </a:extLst>
          </p:cNvPr>
          <p:cNvPicPr>
            <a:picLocks noChangeAspect="1"/>
          </p:cNvPicPr>
          <p:nvPr/>
        </p:nvPicPr>
        <p:blipFill>
          <a:blip r:embed="rId3"/>
          <a:stretch>
            <a:fillRect/>
          </a:stretch>
        </p:blipFill>
        <p:spPr>
          <a:xfrm>
            <a:off x="10994335" y="6388571"/>
            <a:ext cx="381000" cy="219075"/>
          </a:xfrm>
          <a:prstGeom prst="rect">
            <a:avLst/>
          </a:prstGeom>
        </p:spPr>
      </p:pic>
      <p:pic>
        <p:nvPicPr>
          <p:cNvPr id="1026" name="Picture 2" descr="Cisco ASA Firewall Transparent Mode vs Routed Mode.">
            <a:extLst>
              <a:ext uri="{FF2B5EF4-FFF2-40B4-BE49-F238E27FC236}">
                <a16:creationId xmlns:a16="http://schemas.microsoft.com/office/drawing/2014/main" id="{A8EE2F50-FF4B-F60D-5781-43A323EEA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222" y="122375"/>
            <a:ext cx="9663113" cy="615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65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82C53-E5E5-4FDF-A94D-22170DF67183}"/>
              </a:ext>
            </a:extLst>
          </p:cNvPr>
          <p:cNvPicPr>
            <a:picLocks noChangeAspect="1"/>
          </p:cNvPicPr>
          <p:nvPr/>
        </p:nvPicPr>
        <p:blipFill>
          <a:blip r:embed="rId3"/>
          <a:stretch>
            <a:fillRect/>
          </a:stretch>
        </p:blipFill>
        <p:spPr>
          <a:xfrm>
            <a:off x="10994335" y="6172809"/>
            <a:ext cx="381000" cy="219075"/>
          </a:xfrm>
          <a:prstGeom prst="rect">
            <a:avLst/>
          </a:prstGeom>
        </p:spPr>
      </p:pic>
      <p:pic>
        <p:nvPicPr>
          <p:cNvPr id="6" name="Picture 5">
            <a:extLst>
              <a:ext uri="{FF2B5EF4-FFF2-40B4-BE49-F238E27FC236}">
                <a16:creationId xmlns:a16="http://schemas.microsoft.com/office/drawing/2014/main" id="{57971F62-A4D1-4411-BF6C-07DEA2914FB7}"/>
              </a:ext>
            </a:extLst>
          </p:cNvPr>
          <p:cNvPicPr>
            <a:picLocks noChangeAspect="1"/>
          </p:cNvPicPr>
          <p:nvPr/>
        </p:nvPicPr>
        <p:blipFill>
          <a:blip r:embed="rId3"/>
          <a:stretch>
            <a:fillRect/>
          </a:stretch>
        </p:blipFill>
        <p:spPr>
          <a:xfrm>
            <a:off x="10994335" y="6388571"/>
            <a:ext cx="381000" cy="219075"/>
          </a:xfrm>
          <a:prstGeom prst="rect">
            <a:avLst/>
          </a:prstGeom>
        </p:spPr>
      </p:pic>
      <p:sp>
        <p:nvSpPr>
          <p:cNvPr id="7" name="TextBox 6">
            <a:extLst>
              <a:ext uri="{FF2B5EF4-FFF2-40B4-BE49-F238E27FC236}">
                <a16:creationId xmlns:a16="http://schemas.microsoft.com/office/drawing/2014/main" id="{C68C6952-A029-4199-A55F-3E1E50347ED5}"/>
              </a:ext>
            </a:extLst>
          </p:cNvPr>
          <p:cNvSpPr txBox="1"/>
          <p:nvPr/>
        </p:nvSpPr>
        <p:spPr>
          <a:xfrm>
            <a:off x="571500" y="428625"/>
            <a:ext cx="1683089" cy="461665"/>
          </a:xfrm>
          <a:prstGeom prst="rect">
            <a:avLst/>
          </a:prstGeom>
          <a:noFill/>
        </p:spPr>
        <p:txBody>
          <a:bodyPr wrap="none" rtlCol="0">
            <a:spAutoFit/>
          </a:bodyPr>
          <a:lstStyle/>
          <a:p>
            <a:r>
              <a:rPr lang="en-US" sz="2400" b="1" dirty="0"/>
              <a:t>NAT Mode</a:t>
            </a:r>
          </a:p>
        </p:txBody>
      </p:sp>
      <p:pic>
        <p:nvPicPr>
          <p:cNvPr id="4" name="Picture 3">
            <a:extLst>
              <a:ext uri="{FF2B5EF4-FFF2-40B4-BE49-F238E27FC236}">
                <a16:creationId xmlns:a16="http://schemas.microsoft.com/office/drawing/2014/main" id="{81600658-27F6-A8EE-8DBB-85938DB782BE}"/>
              </a:ext>
            </a:extLst>
          </p:cNvPr>
          <p:cNvPicPr>
            <a:picLocks noChangeAspect="1"/>
          </p:cNvPicPr>
          <p:nvPr/>
        </p:nvPicPr>
        <p:blipFill>
          <a:blip r:embed="rId4"/>
          <a:stretch>
            <a:fillRect/>
          </a:stretch>
        </p:blipFill>
        <p:spPr>
          <a:xfrm>
            <a:off x="795337" y="1457325"/>
            <a:ext cx="5724525" cy="3028950"/>
          </a:xfrm>
          <a:prstGeom prst="rect">
            <a:avLst/>
          </a:prstGeom>
        </p:spPr>
      </p:pic>
    </p:spTree>
    <p:extLst>
      <p:ext uri="{BB962C8B-B14F-4D97-AF65-F5344CB8AC3E}">
        <p14:creationId xmlns:p14="http://schemas.microsoft.com/office/powerpoint/2010/main" val="207583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82C53-E5E5-4FDF-A94D-22170DF67183}"/>
              </a:ext>
            </a:extLst>
          </p:cNvPr>
          <p:cNvPicPr>
            <a:picLocks noChangeAspect="1"/>
          </p:cNvPicPr>
          <p:nvPr/>
        </p:nvPicPr>
        <p:blipFill>
          <a:blip r:embed="rId3"/>
          <a:stretch>
            <a:fillRect/>
          </a:stretch>
        </p:blipFill>
        <p:spPr>
          <a:xfrm>
            <a:off x="10994335" y="6172809"/>
            <a:ext cx="381000" cy="219075"/>
          </a:xfrm>
          <a:prstGeom prst="rect">
            <a:avLst/>
          </a:prstGeom>
        </p:spPr>
      </p:pic>
      <p:pic>
        <p:nvPicPr>
          <p:cNvPr id="6" name="Picture 5">
            <a:extLst>
              <a:ext uri="{FF2B5EF4-FFF2-40B4-BE49-F238E27FC236}">
                <a16:creationId xmlns:a16="http://schemas.microsoft.com/office/drawing/2014/main" id="{57971F62-A4D1-4411-BF6C-07DEA2914FB7}"/>
              </a:ext>
            </a:extLst>
          </p:cNvPr>
          <p:cNvPicPr>
            <a:picLocks noChangeAspect="1"/>
          </p:cNvPicPr>
          <p:nvPr/>
        </p:nvPicPr>
        <p:blipFill>
          <a:blip r:embed="rId3"/>
          <a:stretch>
            <a:fillRect/>
          </a:stretch>
        </p:blipFill>
        <p:spPr>
          <a:xfrm>
            <a:off x="10994335" y="6388571"/>
            <a:ext cx="381000" cy="219075"/>
          </a:xfrm>
          <a:prstGeom prst="rect">
            <a:avLst/>
          </a:prstGeom>
        </p:spPr>
      </p:pic>
      <p:sp>
        <p:nvSpPr>
          <p:cNvPr id="7" name="TextBox 6">
            <a:extLst>
              <a:ext uri="{FF2B5EF4-FFF2-40B4-BE49-F238E27FC236}">
                <a16:creationId xmlns:a16="http://schemas.microsoft.com/office/drawing/2014/main" id="{C68C6952-A029-4199-A55F-3E1E50347ED5}"/>
              </a:ext>
            </a:extLst>
          </p:cNvPr>
          <p:cNvSpPr txBox="1"/>
          <p:nvPr/>
        </p:nvSpPr>
        <p:spPr>
          <a:xfrm>
            <a:off x="571500" y="428625"/>
            <a:ext cx="2835071" cy="461665"/>
          </a:xfrm>
          <a:prstGeom prst="rect">
            <a:avLst/>
          </a:prstGeom>
          <a:noFill/>
        </p:spPr>
        <p:txBody>
          <a:bodyPr wrap="none" rtlCol="0">
            <a:spAutoFit/>
          </a:bodyPr>
          <a:lstStyle/>
          <a:p>
            <a:r>
              <a:rPr lang="en-US" sz="2400" b="1" dirty="0"/>
              <a:t>Transparent Mode</a:t>
            </a:r>
          </a:p>
        </p:txBody>
      </p:sp>
      <p:pic>
        <p:nvPicPr>
          <p:cNvPr id="4" name="Picture 3">
            <a:extLst>
              <a:ext uri="{FF2B5EF4-FFF2-40B4-BE49-F238E27FC236}">
                <a16:creationId xmlns:a16="http://schemas.microsoft.com/office/drawing/2014/main" id="{97DEC133-75BA-4775-BF3E-85A8813C2056}"/>
              </a:ext>
            </a:extLst>
          </p:cNvPr>
          <p:cNvPicPr>
            <a:picLocks noChangeAspect="1"/>
          </p:cNvPicPr>
          <p:nvPr/>
        </p:nvPicPr>
        <p:blipFill>
          <a:blip r:embed="rId4"/>
          <a:stretch>
            <a:fillRect/>
          </a:stretch>
        </p:blipFill>
        <p:spPr>
          <a:xfrm>
            <a:off x="671513" y="1066800"/>
            <a:ext cx="6743700" cy="4980330"/>
          </a:xfrm>
          <a:prstGeom prst="rect">
            <a:avLst/>
          </a:prstGeom>
        </p:spPr>
      </p:pic>
    </p:spTree>
    <p:extLst>
      <p:ext uri="{BB962C8B-B14F-4D97-AF65-F5344CB8AC3E}">
        <p14:creationId xmlns:p14="http://schemas.microsoft.com/office/powerpoint/2010/main" val="126700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82C53-E5E5-4FDF-A94D-22170DF67183}"/>
              </a:ext>
            </a:extLst>
          </p:cNvPr>
          <p:cNvPicPr>
            <a:picLocks noChangeAspect="1"/>
          </p:cNvPicPr>
          <p:nvPr/>
        </p:nvPicPr>
        <p:blipFill>
          <a:blip r:embed="rId3"/>
          <a:stretch>
            <a:fillRect/>
          </a:stretch>
        </p:blipFill>
        <p:spPr>
          <a:xfrm>
            <a:off x="10994335" y="6172809"/>
            <a:ext cx="381000" cy="219075"/>
          </a:xfrm>
          <a:prstGeom prst="rect">
            <a:avLst/>
          </a:prstGeom>
        </p:spPr>
      </p:pic>
      <p:pic>
        <p:nvPicPr>
          <p:cNvPr id="6" name="Picture 5">
            <a:extLst>
              <a:ext uri="{FF2B5EF4-FFF2-40B4-BE49-F238E27FC236}">
                <a16:creationId xmlns:a16="http://schemas.microsoft.com/office/drawing/2014/main" id="{57971F62-A4D1-4411-BF6C-07DEA2914FB7}"/>
              </a:ext>
            </a:extLst>
          </p:cNvPr>
          <p:cNvPicPr>
            <a:picLocks noChangeAspect="1"/>
          </p:cNvPicPr>
          <p:nvPr/>
        </p:nvPicPr>
        <p:blipFill>
          <a:blip r:embed="rId3"/>
          <a:stretch>
            <a:fillRect/>
          </a:stretch>
        </p:blipFill>
        <p:spPr>
          <a:xfrm>
            <a:off x="10994335" y="6388571"/>
            <a:ext cx="381000" cy="219075"/>
          </a:xfrm>
          <a:prstGeom prst="rect">
            <a:avLst/>
          </a:prstGeom>
        </p:spPr>
      </p:pic>
      <p:sp>
        <p:nvSpPr>
          <p:cNvPr id="7" name="TextBox 6">
            <a:extLst>
              <a:ext uri="{FF2B5EF4-FFF2-40B4-BE49-F238E27FC236}">
                <a16:creationId xmlns:a16="http://schemas.microsoft.com/office/drawing/2014/main" id="{C68C6952-A029-4199-A55F-3E1E50347ED5}"/>
              </a:ext>
            </a:extLst>
          </p:cNvPr>
          <p:cNvSpPr txBox="1"/>
          <p:nvPr/>
        </p:nvSpPr>
        <p:spPr>
          <a:xfrm>
            <a:off x="571500" y="428625"/>
            <a:ext cx="2835071" cy="461665"/>
          </a:xfrm>
          <a:prstGeom prst="rect">
            <a:avLst/>
          </a:prstGeom>
          <a:noFill/>
        </p:spPr>
        <p:txBody>
          <a:bodyPr wrap="none" rtlCol="0">
            <a:spAutoFit/>
          </a:bodyPr>
          <a:lstStyle/>
          <a:p>
            <a:r>
              <a:rPr lang="en-US" sz="2400" b="1" dirty="0"/>
              <a:t>Transparent Mode</a:t>
            </a:r>
          </a:p>
        </p:txBody>
      </p:sp>
      <p:pic>
        <p:nvPicPr>
          <p:cNvPr id="5" name="Picture 4">
            <a:extLst>
              <a:ext uri="{FF2B5EF4-FFF2-40B4-BE49-F238E27FC236}">
                <a16:creationId xmlns:a16="http://schemas.microsoft.com/office/drawing/2014/main" id="{203B28B5-8457-466B-A389-0B7A17FCD6EF}"/>
              </a:ext>
            </a:extLst>
          </p:cNvPr>
          <p:cNvPicPr>
            <a:picLocks noChangeAspect="1"/>
          </p:cNvPicPr>
          <p:nvPr/>
        </p:nvPicPr>
        <p:blipFill>
          <a:blip r:embed="rId4"/>
          <a:stretch>
            <a:fillRect/>
          </a:stretch>
        </p:blipFill>
        <p:spPr>
          <a:xfrm>
            <a:off x="2545660" y="2609850"/>
            <a:ext cx="7334250" cy="3819525"/>
          </a:xfrm>
          <a:prstGeom prst="rect">
            <a:avLst/>
          </a:prstGeom>
        </p:spPr>
      </p:pic>
      <p:sp>
        <p:nvSpPr>
          <p:cNvPr id="9" name="TextBox 8">
            <a:extLst>
              <a:ext uri="{FF2B5EF4-FFF2-40B4-BE49-F238E27FC236}">
                <a16:creationId xmlns:a16="http://schemas.microsoft.com/office/drawing/2014/main" id="{E4497159-31E0-40A3-9AF6-A8224AF90A80}"/>
              </a:ext>
            </a:extLst>
          </p:cNvPr>
          <p:cNvSpPr txBox="1"/>
          <p:nvPr/>
        </p:nvSpPr>
        <p:spPr>
          <a:xfrm>
            <a:off x="3406571" y="1011406"/>
            <a:ext cx="6093618" cy="1477328"/>
          </a:xfrm>
          <a:prstGeom prst="rect">
            <a:avLst/>
          </a:prstGeom>
          <a:noFill/>
        </p:spPr>
        <p:txBody>
          <a:bodyPr wrap="square">
            <a:spAutoFit/>
          </a:bodyPr>
          <a:lstStyle/>
          <a:p>
            <a:pPr marL="365760" indent="-365760" algn="l"/>
            <a:r>
              <a:rPr lang="en-US" b="0" i="0" dirty="0">
                <a:solidFill>
                  <a:srgbClr val="000000"/>
                </a:solidFill>
                <a:effectLst/>
                <a:latin typeface="Courier New" panose="02070309020205020404" pitchFamily="49" charset="0"/>
              </a:rPr>
              <a:t>config system settings</a:t>
            </a:r>
          </a:p>
          <a:p>
            <a:pPr marL="548640" indent="-365760" algn="l"/>
            <a:r>
              <a:rPr lang="en-US" b="0" i="0" dirty="0">
                <a:solidFill>
                  <a:srgbClr val="000000"/>
                </a:solidFill>
                <a:effectLst/>
                <a:latin typeface="Courier New" panose="02070309020205020404" pitchFamily="49" charset="0"/>
              </a:rPr>
              <a:t>set </a:t>
            </a:r>
            <a:r>
              <a:rPr lang="en-US" b="0" i="0" dirty="0" err="1">
                <a:solidFill>
                  <a:srgbClr val="000000"/>
                </a:solidFill>
                <a:effectLst/>
                <a:latin typeface="Courier New" panose="02070309020205020404" pitchFamily="49" charset="0"/>
              </a:rPr>
              <a:t>opmode</a:t>
            </a:r>
            <a:r>
              <a:rPr lang="en-US" b="0" i="0" dirty="0">
                <a:solidFill>
                  <a:srgbClr val="000000"/>
                </a:solidFill>
                <a:effectLst/>
                <a:latin typeface="Courier New" panose="02070309020205020404" pitchFamily="49" charset="0"/>
              </a:rPr>
              <a:t> transparent</a:t>
            </a:r>
          </a:p>
          <a:p>
            <a:pPr marL="548640" indent="-365760" algn="l"/>
            <a:r>
              <a:rPr lang="en-US" b="0" i="0" dirty="0">
                <a:solidFill>
                  <a:srgbClr val="000000"/>
                </a:solidFill>
                <a:effectLst/>
                <a:latin typeface="Courier New" panose="02070309020205020404" pitchFamily="49" charset="0"/>
              </a:rPr>
              <a:t>set </a:t>
            </a:r>
            <a:r>
              <a:rPr lang="en-US" b="0" i="0" dirty="0" err="1">
                <a:solidFill>
                  <a:srgbClr val="000000"/>
                </a:solidFill>
                <a:effectLst/>
                <a:latin typeface="Courier New" panose="02070309020205020404" pitchFamily="49" charset="0"/>
              </a:rPr>
              <a:t>manageip</a:t>
            </a:r>
            <a:r>
              <a:rPr lang="en-US" b="0" i="0" dirty="0">
                <a:solidFill>
                  <a:srgbClr val="000000"/>
                </a:solidFill>
                <a:effectLst/>
                <a:latin typeface="Courier New" panose="02070309020205020404" pitchFamily="49" charset="0"/>
              </a:rPr>
              <a:t> &lt;address and netmask&gt;</a:t>
            </a:r>
          </a:p>
          <a:p>
            <a:pPr marL="548640" indent="-365760" algn="l"/>
            <a:r>
              <a:rPr lang="en-US" b="0" i="0" dirty="0">
                <a:solidFill>
                  <a:srgbClr val="000000"/>
                </a:solidFill>
                <a:effectLst/>
                <a:latin typeface="Courier New" panose="02070309020205020404" pitchFamily="49" charset="0"/>
              </a:rPr>
              <a:t>set gateway &lt;address&gt;</a:t>
            </a:r>
          </a:p>
          <a:p>
            <a:pPr marL="365760" indent="-365760" algn="l"/>
            <a:r>
              <a:rPr lang="en-US" b="0" i="0" dirty="0">
                <a:solidFill>
                  <a:srgbClr val="000000"/>
                </a:solidFill>
                <a:effectLst/>
                <a:latin typeface="Courier New" panose="02070309020205020404" pitchFamily="49" charset="0"/>
              </a:rPr>
              <a:t>end</a:t>
            </a:r>
          </a:p>
        </p:txBody>
      </p:sp>
    </p:spTree>
    <p:extLst>
      <p:ext uri="{BB962C8B-B14F-4D97-AF65-F5344CB8AC3E}">
        <p14:creationId xmlns:p14="http://schemas.microsoft.com/office/powerpoint/2010/main" val="87801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82C53-E5E5-4FDF-A94D-22170DF67183}"/>
              </a:ext>
            </a:extLst>
          </p:cNvPr>
          <p:cNvPicPr>
            <a:picLocks noChangeAspect="1"/>
          </p:cNvPicPr>
          <p:nvPr/>
        </p:nvPicPr>
        <p:blipFill>
          <a:blip r:embed="rId3"/>
          <a:stretch>
            <a:fillRect/>
          </a:stretch>
        </p:blipFill>
        <p:spPr>
          <a:xfrm>
            <a:off x="10994335" y="6172809"/>
            <a:ext cx="381000" cy="219075"/>
          </a:xfrm>
          <a:prstGeom prst="rect">
            <a:avLst/>
          </a:prstGeom>
        </p:spPr>
      </p:pic>
      <p:pic>
        <p:nvPicPr>
          <p:cNvPr id="6" name="Picture 5">
            <a:extLst>
              <a:ext uri="{FF2B5EF4-FFF2-40B4-BE49-F238E27FC236}">
                <a16:creationId xmlns:a16="http://schemas.microsoft.com/office/drawing/2014/main" id="{57971F62-A4D1-4411-BF6C-07DEA2914FB7}"/>
              </a:ext>
            </a:extLst>
          </p:cNvPr>
          <p:cNvPicPr>
            <a:picLocks noChangeAspect="1"/>
          </p:cNvPicPr>
          <p:nvPr/>
        </p:nvPicPr>
        <p:blipFill>
          <a:blip r:embed="rId3"/>
          <a:stretch>
            <a:fillRect/>
          </a:stretch>
        </p:blipFill>
        <p:spPr>
          <a:xfrm>
            <a:off x="10994335" y="6388571"/>
            <a:ext cx="381000" cy="219075"/>
          </a:xfrm>
          <a:prstGeom prst="rect">
            <a:avLst/>
          </a:prstGeom>
        </p:spPr>
      </p:pic>
      <p:sp>
        <p:nvSpPr>
          <p:cNvPr id="7" name="TextBox 6">
            <a:extLst>
              <a:ext uri="{FF2B5EF4-FFF2-40B4-BE49-F238E27FC236}">
                <a16:creationId xmlns:a16="http://schemas.microsoft.com/office/drawing/2014/main" id="{C68C6952-A029-4199-A55F-3E1E50347ED5}"/>
              </a:ext>
            </a:extLst>
          </p:cNvPr>
          <p:cNvSpPr txBox="1"/>
          <p:nvPr/>
        </p:nvSpPr>
        <p:spPr>
          <a:xfrm>
            <a:off x="571500" y="428625"/>
            <a:ext cx="2835071" cy="461665"/>
          </a:xfrm>
          <a:prstGeom prst="rect">
            <a:avLst/>
          </a:prstGeom>
          <a:noFill/>
        </p:spPr>
        <p:txBody>
          <a:bodyPr wrap="none" rtlCol="0">
            <a:spAutoFit/>
          </a:bodyPr>
          <a:lstStyle/>
          <a:p>
            <a:r>
              <a:rPr lang="en-US" sz="2400" b="1" dirty="0"/>
              <a:t>Transparent Mode</a:t>
            </a:r>
          </a:p>
        </p:txBody>
      </p:sp>
      <p:sp>
        <p:nvSpPr>
          <p:cNvPr id="8" name="TextBox 7">
            <a:extLst>
              <a:ext uri="{FF2B5EF4-FFF2-40B4-BE49-F238E27FC236}">
                <a16:creationId xmlns:a16="http://schemas.microsoft.com/office/drawing/2014/main" id="{64B9CEB5-9F03-F196-A5AA-2C79697CD0EB}"/>
              </a:ext>
            </a:extLst>
          </p:cNvPr>
          <p:cNvSpPr txBox="1"/>
          <p:nvPr/>
        </p:nvSpPr>
        <p:spPr>
          <a:xfrm>
            <a:off x="571500" y="1285875"/>
            <a:ext cx="4047647" cy="3416320"/>
          </a:xfrm>
          <a:prstGeom prst="rect">
            <a:avLst/>
          </a:prstGeom>
          <a:noFill/>
        </p:spPr>
        <p:txBody>
          <a:bodyPr wrap="none" rtlCol="0">
            <a:spAutoFit/>
          </a:bodyPr>
          <a:lstStyle/>
          <a:p>
            <a:pPr marL="285750" indent="-285750">
              <a:buFontTx/>
              <a:buChar char="-"/>
            </a:pPr>
            <a:r>
              <a:rPr lang="en-US" sz="2200" dirty="0">
                <a:solidFill>
                  <a:schemeClr val="tx1">
                    <a:lumMod val="65000"/>
                    <a:lumOff val="35000"/>
                  </a:schemeClr>
                </a:solidFill>
              </a:rPr>
              <a:t>Don’t have IP address </a:t>
            </a:r>
          </a:p>
          <a:p>
            <a:pPr marL="285750" indent="-285750">
              <a:buFontTx/>
              <a:buChar char="-"/>
            </a:pPr>
            <a:endParaRPr lang="en-US" sz="2200" dirty="0">
              <a:solidFill>
                <a:schemeClr val="tx1">
                  <a:lumMod val="65000"/>
                  <a:lumOff val="35000"/>
                </a:schemeClr>
              </a:solidFill>
            </a:endParaRPr>
          </a:p>
          <a:p>
            <a:pPr marL="285750" indent="-285750">
              <a:buFontTx/>
              <a:buChar char="-"/>
            </a:pPr>
            <a:r>
              <a:rPr lang="en-US" sz="2200" dirty="0">
                <a:solidFill>
                  <a:schemeClr val="tx1">
                    <a:lumMod val="65000"/>
                    <a:lumOff val="35000"/>
                  </a:schemeClr>
                </a:solidFill>
              </a:rPr>
              <a:t>Work as a layer 2 switch </a:t>
            </a:r>
          </a:p>
          <a:p>
            <a:pPr marL="285750" indent="-285750">
              <a:buFontTx/>
              <a:buChar char="-"/>
            </a:pPr>
            <a:endParaRPr lang="en-US" sz="2200" dirty="0">
              <a:solidFill>
                <a:schemeClr val="tx1">
                  <a:lumMod val="65000"/>
                  <a:lumOff val="35000"/>
                </a:schemeClr>
              </a:solidFill>
            </a:endParaRPr>
          </a:p>
          <a:p>
            <a:pPr marL="285750" indent="-285750">
              <a:buFontTx/>
              <a:buChar char="-"/>
            </a:pPr>
            <a:r>
              <a:rPr lang="en-US" sz="2200" dirty="0">
                <a:solidFill>
                  <a:schemeClr val="tx1">
                    <a:lumMod val="65000"/>
                    <a:lumOff val="35000"/>
                  </a:schemeClr>
                </a:solidFill>
              </a:rPr>
              <a:t>No NAT </a:t>
            </a:r>
          </a:p>
          <a:p>
            <a:pPr marL="285750" indent="-285750">
              <a:buFontTx/>
              <a:buChar char="-"/>
            </a:pPr>
            <a:endParaRPr lang="en-US" sz="2200" dirty="0">
              <a:solidFill>
                <a:schemeClr val="tx1">
                  <a:lumMod val="65000"/>
                  <a:lumOff val="35000"/>
                </a:schemeClr>
              </a:solidFill>
            </a:endParaRPr>
          </a:p>
          <a:p>
            <a:pPr marL="285750" indent="-285750">
              <a:buFontTx/>
              <a:buChar char="-"/>
            </a:pPr>
            <a:r>
              <a:rPr lang="en-US" sz="2200" dirty="0">
                <a:solidFill>
                  <a:schemeClr val="tx1">
                    <a:lumMod val="65000"/>
                    <a:lumOff val="35000"/>
                  </a:schemeClr>
                </a:solidFill>
              </a:rPr>
              <a:t>No Routing </a:t>
            </a:r>
          </a:p>
          <a:p>
            <a:pPr marL="285750" indent="-285750">
              <a:buFontTx/>
              <a:buChar char="-"/>
            </a:pPr>
            <a:endParaRPr lang="en-US" sz="2200" dirty="0">
              <a:solidFill>
                <a:schemeClr val="tx1">
                  <a:lumMod val="65000"/>
                  <a:lumOff val="35000"/>
                </a:schemeClr>
              </a:solidFill>
            </a:endParaRPr>
          </a:p>
          <a:p>
            <a:pPr marL="285750" indent="-285750">
              <a:buFontTx/>
              <a:buChar char="-"/>
            </a:pPr>
            <a:r>
              <a:rPr lang="en-US" sz="2200" dirty="0">
                <a:solidFill>
                  <a:schemeClr val="tx1">
                    <a:lumMod val="65000"/>
                    <a:lumOff val="35000"/>
                  </a:schemeClr>
                </a:solidFill>
              </a:rPr>
              <a:t>Inspection traffic until layer 2</a:t>
            </a:r>
          </a:p>
          <a:p>
            <a:pPr marL="285750" indent="-285750">
              <a:buFontTx/>
              <a:buChar char="-"/>
            </a:pPr>
            <a:r>
              <a:rPr lang="en-US" dirty="0"/>
              <a:t> </a:t>
            </a:r>
          </a:p>
        </p:txBody>
      </p:sp>
    </p:spTree>
    <p:extLst>
      <p:ext uri="{BB962C8B-B14F-4D97-AF65-F5344CB8AC3E}">
        <p14:creationId xmlns:p14="http://schemas.microsoft.com/office/powerpoint/2010/main" val="76924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90CD2-F7F5-4CF7-B061-E40ACA4D434E}"/>
              </a:ext>
            </a:extLst>
          </p:cNvPr>
          <p:cNvPicPr>
            <a:picLocks noChangeAspect="1"/>
          </p:cNvPicPr>
          <p:nvPr/>
        </p:nvPicPr>
        <p:blipFill>
          <a:blip r:embed="rId2"/>
          <a:stretch>
            <a:fillRect/>
          </a:stretch>
        </p:blipFill>
        <p:spPr>
          <a:xfrm>
            <a:off x="142950" y="0"/>
            <a:ext cx="11492460" cy="6665843"/>
          </a:xfrm>
          <a:prstGeom prst="rect">
            <a:avLst/>
          </a:prstGeom>
        </p:spPr>
      </p:pic>
      <p:pic>
        <p:nvPicPr>
          <p:cNvPr id="4" name="Picture 3">
            <a:extLst>
              <a:ext uri="{FF2B5EF4-FFF2-40B4-BE49-F238E27FC236}">
                <a16:creationId xmlns:a16="http://schemas.microsoft.com/office/drawing/2014/main" id="{1C0FB822-A157-4C7C-8DA6-AAF7FE51099B}"/>
              </a:ext>
            </a:extLst>
          </p:cNvPr>
          <p:cNvPicPr>
            <a:picLocks noChangeAspect="1"/>
          </p:cNvPicPr>
          <p:nvPr/>
        </p:nvPicPr>
        <p:blipFill>
          <a:blip r:embed="rId3"/>
          <a:stretch>
            <a:fillRect/>
          </a:stretch>
        </p:blipFill>
        <p:spPr>
          <a:xfrm>
            <a:off x="10892460" y="6370568"/>
            <a:ext cx="742950" cy="295275"/>
          </a:xfrm>
          <a:prstGeom prst="rect">
            <a:avLst/>
          </a:prstGeom>
        </p:spPr>
      </p:pic>
    </p:spTree>
    <p:extLst>
      <p:ext uri="{BB962C8B-B14F-4D97-AF65-F5344CB8AC3E}">
        <p14:creationId xmlns:p14="http://schemas.microsoft.com/office/powerpoint/2010/main" val="60879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33C2E-AC29-45CF-B319-B1375247DED9}"/>
              </a:ext>
            </a:extLst>
          </p:cNvPr>
          <p:cNvPicPr>
            <a:picLocks noChangeAspect="1"/>
          </p:cNvPicPr>
          <p:nvPr/>
        </p:nvPicPr>
        <p:blipFill>
          <a:blip r:embed="rId2"/>
          <a:stretch>
            <a:fillRect/>
          </a:stretch>
        </p:blipFill>
        <p:spPr>
          <a:xfrm>
            <a:off x="353072" y="291548"/>
            <a:ext cx="11017293" cy="6361043"/>
          </a:xfrm>
          <a:prstGeom prst="rect">
            <a:avLst/>
          </a:prstGeom>
        </p:spPr>
      </p:pic>
      <p:pic>
        <p:nvPicPr>
          <p:cNvPr id="4" name="Picture 3">
            <a:extLst>
              <a:ext uri="{FF2B5EF4-FFF2-40B4-BE49-F238E27FC236}">
                <a16:creationId xmlns:a16="http://schemas.microsoft.com/office/drawing/2014/main" id="{17D456E6-D23E-4B66-8F56-4031E44A82A6}"/>
              </a:ext>
            </a:extLst>
          </p:cNvPr>
          <p:cNvPicPr>
            <a:picLocks noChangeAspect="1"/>
          </p:cNvPicPr>
          <p:nvPr/>
        </p:nvPicPr>
        <p:blipFill>
          <a:blip r:embed="rId3"/>
          <a:stretch>
            <a:fillRect/>
          </a:stretch>
        </p:blipFill>
        <p:spPr>
          <a:xfrm>
            <a:off x="10989365" y="6433516"/>
            <a:ext cx="381000" cy="219075"/>
          </a:xfrm>
          <a:prstGeom prst="rect">
            <a:avLst/>
          </a:prstGeom>
        </p:spPr>
      </p:pic>
    </p:spTree>
    <p:extLst>
      <p:ext uri="{BB962C8B-B14F-4D97-AF65-F5344CB8AC3E}">
        <p14:creationId xmlns:p14="http://schemas.microsoft.com/office/powerpoint/2010/main" val="410244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D456E6-D23E-4B66-8F56-4031E44A82A6}"/>
              </a:ext>
            </a:extLst>
          </p:cNvPr>
          <p:cNvPicPr>
            <a:picLocks noChangeAspect="1"/>
          </p:cNvPicPr>
          <p:nvPr/>
        </p:nvPicPr>
        <p:blipFill>
          <a:blip r:embed="rId2"/>
          <a:stretch>
            <a:fillRect/>
          </a:stretch>
        </p:blipFill>
        <p:spPr>
          <a:xfrm>
            <a:off x="10989365" y="6433516"/>
            <a:ext cx="381000" cy="219075"/>
          </a:xfrm>
          <a:prstGeom prst="rect">
            <a:avLst/>
          </a:prstGeom>
        </p:spPr>
      </p:pic>
      <p:pic>
        <p:nvPicPr>
          <p:cNvPr id="5" name="Picture 4">
            <a:extLst>
              <a:ext uri="{FF2B5EF4-FFF2-40B4-BE49-F238E27FC236}">
                <a16:creationId xmlns:a16="http://schemas.microsoft.com/office/drawing/2014/main" id="{2DEECD1F-EDED-4E19-8B12-66F4CB08D57C}"/>
              </a:ext>
            </a:extLst>
          </p:cNvPr>
          <p:cNvPicPr>
            <a:picLocks noChangeAspect="1"/>
          </p:cNvPicPr>
          <p:nvPr/>
        </p:nvPicPr>
        <p:blipFill>
          <a:blip r:embed="rId3"/>
          <a:stretch>
            <a:fillRect/>
          </a:stretch>
        </p:blipFill>
        <p:spPr>
          <a:xfrm>
            <a:off x="650185" y="260074"/>
            <a:ext cx="5829300" cy="533400"/>
          </a:xfrm>
          <a:prstGeom prst="rect">
            <a:avLst/>
          </a:prstGeom>
        </p:spPr>
      </p:pic>
      <p:pic>
        <p:nvPicPr>
          <p:cNvPr id="3" name="Picture 2">
            <a:extLst>
              <a:ext uri="{FF2B5EF4-FFF2-40B4-BE49-F238E27FC236}">
                <a16:creationId xmlns:a16="http://schemas.microsoft.com/office/drawing/2014/main" id="{A14F52AD-A810-478A-8B6E-E315A1BD1032}"/>
              </a:ext>
            </a:extLst>
          </p:cNvPr>
          <p:cNvPicPr>
            <a:picLocks noChangeAspect="1"/>
          </p:cNvPicPr>
          <p:nvPr/>
        </p:nvPicPr>
        <p:blipFill>
          <a:blip r:embed="rId4"/>
          <a:stretch>
            <a:fillRect/>
          </a:stretch>
        </p:blipFill>
        <p:spPr>
          <a:xfrm>
            <a:off x="4108173" y="793474"/>
            <a:ext cx="7262192" cy="5495031"/>
          </a:xfrm>
          <a:prstGeom prst="rect">
            <a:avLst/>
          </a:prstGeom>
        </p:spPr>
      </p:pic>
      <p:sp>
        <p:nvSpPr>
          <p:cNvPr id="2" name="TextBox 1">
            <a:extLst>
              <a:ext uri="{FF2B5EF4-FFF2-40B4-BE49-F238E27FC236}">
                <a16:creationId xmlns:a16="http://schemas.microsoft.com/office/drawing/2014/main" id="{8024ED9D-92BA-E571-E3BA-63B3EB3B03F5}"/>
              </a:ext>
            </a:extLst>
          </p:cNvPr>
          <p:cNvSpPr txBox="1"/>
          <p:nvPr/>
        </p:nvSpPr>
        <p:spPr>
          <a:xfrm>
            <a:off x="650185" y="1295400"/>
            <a:ext cx="2678938" cy="369332"/>
          </a:xfrm>
          <a:prstGeom prst="rect">
            <a:avLst/>
          </a:prstGeom>
          <a:noFill/>
        </p:spPr>
        <p:txBody>
          <a:bodyPr wrap="none" rtlCol="0">
            <a:spAutoFit/>
          </a:bodyPr>
          <a:lstStyle/>
          <a:p>
            <a:r>
              <a:rPr lang="en-US" b="1" dirty="0"/>
              <a:t>System -- &gt; FortiGuard</a:t>
            </a:r>
          </a:p>
        </p:txBody>
      </p:sp>
    </p:spTree>
    <p:extLst>
      <p:ext uri="{BB962C8B-B14F-4D97-AF65-F5344CB8AC3E}">
        <p14:creationId xmlns:p14="http://schemas.microsoft.com/office/powerpoint/2010/main" val="378149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26E66-2346-4212-8CB4-AA72FEF1A021}"/>
              </a:ext>
            </a:extLst>
          </p:cNvPr>
          <p:cNvPicPr>
            <a:picLocks noChangeAspect="1"/>
          </p:cNvPicPr>
          <p:nvPr/>
        </p:nvPicPr>
        <p:blipFill>
          <a:blip r:embed="rId2"/>
          <a:stretch>
            <a:fillRect/>
          </a:stretch>
        </p:blipFill>
        <p:spPr>
          <a:xfrm>
            <a:off x="291548" y="352800"/>
            <a:ext cx="11688417" cy="6286539"/>
          </a:xfrm>
          <a:prstGeom prst="rect">
            <a:avLst/>
          </a:prstGeom>
        </p:spPr>
      </p:pic>
    </p:spTree>
    <p:extLst>
      <p:ext uri="{BB962C8B-B14F-4D97-AF65-F5344CB8AC3E}">
        <p14:creationId xmlns:p14="http://schemas.microsoft.com/office/powerpoint/2010/main" val="15418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22478-1B7F-4450-BC35-EE3CE3C3B8FB}"/>
              </a:ext>
            </a:extLst>
          </p:cNvPr>
          <p:cNvPicPr>
            <a:picLocks noChangeAspect="1"/>
          </p:cNvPicPr>
          <p:nvPr/>
        </p:nvPicPr>
        <p:blipFill>
          <a:blip r:embed="rId3"/>
          <a:stretch>
            <a:fillRect/>
          </a:stretch>
        </p:blipFill>
        <p:spPr>
          <a:xfrm>
            <a:off x="252677" y="191715"/>
            <a:ext cx="11320199" cy="6666285"/>
          </a:xfrm>
          <a:prstGeom prst="rect">
            <a:avLst/>
          </a:prstGeom>
        </p:spPr>
      </p:pic>
      <p:pic>
        <p:nvPicPr>
          <p:cNvPr id="4" name="Picture 3">
            <a:extLst>
              <a:ext uri="{FF2B5EF4-FFF2-40B4-BE49-F238E27FC236}">
                <a16:creationId xmlns:a16="http://schemas.microsoft.com/office/drawing/2014/main" id="{8E306227-BE9A-4451-8DAF-2F075A4B0D71}"/>
              </a:ext>
            </a:extLst>
          </p:cNvPr>
          <p:cNvPicPr>
            <a:picLocks noChangeAspect="1"/>
          </p:cNvPicPr>
          <p:nvPr/>
        </p:nvPicPr>
        <p:blipFill>
          <a:blip r:embed="rId4"/>
          <a:stretch>
            <a:fillRect/>
          </a:stretch>
        </p:blipFill>
        <p:spPr>
          <a:xfrm>
            <a:off x="10164004" y="6317871"/>
            <a:ext cx="742950" cy="295275"/>
          </a:xfrm>
          <a:prstGeom prst="rect">
            <a:avLst/>
          </a:prstGeom>
        </p:spPr>
      </p:pic>
      <p:sp>
        <p:nvSpPr>
          <p:cNvPr id="5" name="TextBox 4">
            <a:extLst>
              <a:ext uri="{FF2B5EF4-FFF2-40B4-BE49-F238E27FC236}">
                <a16:creationId xmlns:a16="http://schemas.microsoft.com/office/drawing/2014/main" id="{CF1E4BAA-EAED-4EB8-8161-164CBD3F20E1}"/>
              </a:ext>
            </a:extLst>
          </p:cNvPr>
          <p:cNvSpPr txBox="1"/>
          <p:nvPr/>
        </p:nvSpPr>
        <p:spPr>
          <a:xfrm>
            <a:off x="647700" y="4594503"/>
            <a:ext cx="6093618" cy="369332"/>
          </a:xfrm>
          <a:prstGeom prst="rect">
            <a:avLst/>
          </a:prstGeom>
          <a:noFill/>
        </p:spPr>
        <p:txBody>
          <a:bodyPr wrap="square">
            <a:spAutoFit/>
          </a:bodyPr>
          <a:lstStyle/>
          <a:p>
            <a:r>
              <a:rPr lang="en-US" dirty="0"/>
              <a:t>https://www.fortinet.com/products/fortigate/fortiasic</a:t>
            </a:r>
          </a:p>
        </p:txBody>
      </p:sp>
    </p:spTree>
    <p:extLst>
      <p:ext uri="{BB962C8B-B14F-4D97-AF65-F5344CB8AC3E}">
        <p14:creationId xmlns:p14="http://schemas.microsoft.com/office/powerpoint/2010/main" val="358959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8DE732-2EB4-46EE-A4BB-5C710D424ECE}"/>
              </a:ext>
            </a:extLst>
          </p:cNvPr>
          <p:cNvPicPr>
            <a:picLocks noChangeAspect="1"/>
          </p:cNvPicPr>
          <p:nvPr/>
        </p:nvPicPr>
        <p:blipFill>
          <a:blip r:embed="rId2"/>
          <a:stretch>
            <a:fillRect/>
          </a:stretch>
        </p:blipFill>
        <p:spPr>
          <a:xfrm>
            <a:off x="265043" y="361020"/>
            <a:ext cx="11926957" cy="6275414"/>
          </a:xfrm>
          <a:prstGeom prst="rect">
            <a:avLst/>
          </a:prstGeom>
        </p:spPr>
      </p:pic>
    </p:spTree>
    <p:extLst>
      <p:ext uri="{BB962C8B-B14F-4D97-AF65-F5344CB8AC3E}">
        <p14:creationId xmlns:p14="http://schemas.microsoft.com/office/powerpoint/2010/main" val="406486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BFA3EE-A290-48F1-9F25-3DBCCD0B254A}"/>
              </a:ext>
            </a:extLst>
          </p:cNvPr>
          <p:cNvPicPr>
            <a:picLocks noChangeAspect="1"/>
          </p:cNvPicPr>
          <p:nvPr/>
        </p:nvPicPr>
        <p:blipFill>
          <a:blip r:embed="rId2"/>
          <a:stretch>
            <a:fillRect/>
          </a:stretch>
        </p:blipFill>
        <p:spPr>
          <a:xfrm>
            <a:off x="331304" y="331305"/>
            <a:ext cx="11701671" cy="6427304"/>
          </a:xfrm>
          <a:prstGeom prst="rect">
            <a:avLst/>
          </a:prstGeom>
        </p:spPr>
      </p:pic>
    </p:spTree>
    <p:extLst>
      <p:ext uri="{BB962C8B-B14F-4D97-AF65-F5344CB8AC3E}">
        <p14:creationId xmlns:p14="http://schemas.microsoft.com/office/powerpoint/2010/main" val="380400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093B0F-CD16-4E4D-998D-2A71879F1A84}"/>
              </a:ext>
            </a:extLst>
          </p:cNvPr>
          <p:cNvSpPr txBox="1"/>
          <p:nvPr/>
        </p:nvSpPr>
        <p:spPr>
          <a:xfrm>
            <a:off x="463828" y="371061"/>
            <a:ext cx="7911548" cy="461665"/>
          </a:xfrm>
          <a:prstGeom prst="rect">
            <a:avLst/>
          </a:prstGeom>
          <a:noFill/>
        </p:spPr>
        <p:txBody>
          <a:bodyPr wrap="square" rtlCol="0">
            <a:spAutoFit/>
          </a:bodyPr>
          <a:lstStyle/>
          <a:p>
            <a:r>
              <a:rPr lang="en-US" sz="2400" b="1" dirty="0"/>
              <a:t>Using  GUI</a:t>
            </a:r>
          </a:p>
        </p:txBody>
      </p:sp>
      <p:pic>
        <p:nvPicPr>
          <p:cNvPr id="4" name="Picture 3">
            <a:extLst>
              <a:ext uri="{FF2B5EF4-FFF2-40B4-BE49-F238E27FC236}">
                <a16:creationId xmlns:a16="http://schemas.microsoft.com/office/drawing/2014/main" id="{57997865-1632-4BD1-B0A6-4ACE28FA57D9}"/>
              </a:ext>
            </a:extLst>
          </p:cNvPr>
          <p:cNvPicPr>
            <a:picLocks noChangeAspect="1"/>
          </p:cNvPicPr>
          <p:nvPr/>
        </p:nvPicPr>
        <p:blipFill>
          <a:blip r:embed="rId2"/>
          <a:stretch>
            <a:fillRect/>
          </a:stretch>
        </p:blipFill>
        <p:spPr>
          <a:xfrm>
            <a:off x="331302" y="812108"/>
            <a:ext cx="11184837" cy="5800727"/>
          </a:xfrm>
          <a:prstGeom prst="rect">
            <a:avLst/>
          </a:prstGeom>
        </p:spPr>
      </p:pic>
      <p:pic>
        <p:nvPicPr>
          <p:cNvPr id="7" name="Picture 6">
            <a:extLst>
              <a:ext uri="{FF2B5EF4-FFF2-40B4-BE49-F238E27FC236}">
                <a16:creationId xmlns:a16="http://schemas.microsoft.com/office/drawing/2014/main" id="{30209B39-518B-4451-BEA3-16B637A7EA40}"/>
              </a:ext>
            </a:extLst>
          </p:cNvPr>
          <p:cNvPicPr>
            <a:picLocks noChangeAspect="1"/>
          </p:cNvPicPr>
          <p:nvPr/>
        </p:nvPicPr>
        <p:blipFill>
          <a:blip r:embed="rId3"/>
          <a:stretch>
            <a:fillRect/>
          </a:stretch>
        </p:blipFill>
        <p:spPr>
          <a:xfrm>
            <a:off x="10914822" y="6393760"/>
            <a:ext cx="381000" cy="219075"/>
          </a:xfrm>
          <a:prstGeom prst="rect">
            <a:avLst/>
          </a:prstGeom>
        </p:spPr>
      </p:pic>
    </p:spTree>
    <p:extLst>
      <p:ext uri="{BB962C8B-B14F-4D97-AF65-F5344CB8AC3E}">
        <p14:creationId xmlns:p14="http://schemas.microsoft.com/office/powerpoint/2010/main" val="75051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FE8A51-0DCB-4FDE-99E3-35DA2C45FE0D}"/>
              </a:ext>
            </a:extLst>
          </p:cNvPr>
          <p:cNvPicPr>
            <a:picLocks noChangeAspect="1"/>
          </p:cNvPicPr>
          <p:nvPr/>
        </p:nvPicPr>
        <p:blipFill>
          <a:blip r:embed="rId2"/>
          <a:stretch>
            <a:fillRect/>
          </a:stretch>
        </p:blipFill>
        <p:spPr>
          <a:xfrm>
            <a:off x="318053" y="407958"/>
            <a:ext cx="10986051" cy="6284390"/>
          </a:xfrm>
          <a:prstGeom prst="rect">
            <a:avLst/>
          </a:prstGeom>
        </p:spPr>
      </p:pic>
      <p:pic>
        <p:nvPicPr>
          <p:cNvPr id="4" name="Picture 3">
            <a:extLst>
              <a:ext uri="{FF2B5EF4-FFF2-40B4-BE49-F238E27FC236}">
                <a16:creationId xmlns:a16="http://schemas.microsoft.com/office/drawing/2014/main" id="{F91008EE-B03B-44C4-A3D6-5749158049AA}"/>
              </a:ext>
            </a:extLst>
          </p:cNvPr>
          <p:cNvPicPr>
            <a:picLocks noChangeAspect="1"/>
          </p:cNvPicPr>
          <p:nvPr/>
        </p:nvPicPr>
        <p:blipFill>
          <a:blip r:embed="rId3"/>
          <a:stretch>
            <a:fillRect/>
          </a:stretch>
        </p:blipFill>
        <p:spPr>
          <a:xfrm>
            <a:off x="10782300" y="6340504"/>
            <a:ext cx="381000" cy="219075"/>
          </a:xfrm>
          <a:prstGeom prst="rect">
            <a:avLst/>
          </a:prstGeom>
        </p:spPr>
      </p:pic>
      <p:pic>
        <p:nvPicPr>
          <p:cNvPr id="6" name="Picture 5">
            <a:extLst>
              <a:ext uri="{FF2B5EF4-FFF2-40B4-BE49-F238E27FC236}">
                <a16:creationId xmlns:a16="http://schemas.microsoft.com/office/drawing/2014/main" id="{3DF2DA72-16F2-422D-9CF6-AED6FD3DA9A7}"/>
              </a:ext>
            </a:extLst>
          </p:cNvPr>
          <p:cNvPicPr>
            <a:picLocks noChangeAspect="1"/>
          </p:cNvPicPr>
          <p:nvPr/>
        </p:nvPicPr>
        <p:blipFill>
          <a:blip r:embed="rId3"/>
          <a:stretch>
            <a:fillRect/>
          </a:stretch>
        </p:blipFill>
        <p:spPr>
          <a:xfrm>
            <a:off x="318053" y="434340"/>
            <a:ext cx="11237843" cy="5773395"/>
          </a:xfrm>
          <a:prstGeom prst="rect">
            <a:avLst/>
          </a:prstGeom>
        </p:spPr>
      </p:pic>
      <p:pic>
        <p:nvPicPr>
          <p:cNvPr id="8" name="Picture 7">
            <a:extLst>
              <a:ext uri="{FF2B5EF4-FFF2-40B4-BE49-F238E27FC236}">
                <a16:creationId xmlns:a16="http://schemas.microsoft.com/office/drawing/2014/main" id="{D19438F9-B5AA-4AB7-BC6B-AF036F4ACE8A}"/>
              </a:ext>
            </a:extLst>
          </p:cNvPr>
          <p:cNvPicPr>
            <a:picLocks noChangeAspect="1"/>
          </p:cNvPicPr>
          <p:nvPr/>
        </p:nvPicPr>
        <p:blipFill>
          <a:blip r:embed="rId4"/>
          <a:stretch>
            <a:fillRect/>
          </a:stretch>
        </p:blipFill>
        <p:spPr>
          <a:xfrm>
            <a:off x="318051" y="278562"/>
            <a:ext cx="4450021" cy="456747"/>
          </a:xfrm>
          <a:prstGeom prst="rect">
            <a:avLst/>
          </a:prstGeom>
        </p:spPr>
      </p:pic>
      <p:sp>
        <p:nvSpPr>
          <p:cNvPr id="17" name="TextBox 16">
            <a:extLst>
              <a:ext uri="{FF2B5EF4-FFF2-40B4-BE49-F238E27FC236}">
                <a16:creationId xmlns:a16="http://schemas.microsoft.com/office/drawing/2014/main" id="{0BE34C71-F6E1-4906-87AF-A78137E77178}"/>
              </a:ext>
            </a:extLst>
          </p:cNvPr>
          <p:cNvSpPr txBox="1"/>
          <p:nvPr/>
        </p:nvSpPr>
        <p:spPr>
          <a:xfrm>
            <a:off x="249307" y="864705"/>
            <a:ext cx="10601739" cy="7017306"/>
          </a:xfrm>
          <a:prstGeom prst="rect">
            <a:avLst/>
          </a:prstGeom>
          <a:noFill/>
        </p:spPr>
        <p:txBody>
          <a:bodyPr wrap="square">
            <a:spAutoFit/>
          </a:bodyPr>
          <a:lstStyle/>
          <a:p>
            <a:pPr algn="l"/>
            <a:r>
              <a:rPr lang="en-US" sz="2200" b="1" dirty="0">
                <a:solidFill>
                  <a:srgbClr val="000000"/>
                </a:solidFill>
                <a:latin typeface="HelveticaNeueLT-Light"/>
              </a:rPr>
              <a:t>Config</a:t>
            </a:r>
            <a:r>
              <a:rPr lang="en-US" sz="2200" b="1" i="0" dirty="0">
                <a:solidFill>
                  <a:srgbClr val="212529"/>
                </a:solidFill>
                <a:effectLst/>
                <a:latin typeface="HelveticaNeueLT-Light"/>
              </a:rPr>
              <a:t> : </a:t>
            </a:r>
            <a:r>
              <a:rPr lang="en-US" sz="2200" b="0" i="0" dirty="0">
                <a:solidFill>
                  <a:srgbClr val="000000"/>
                </a:solidFill>
                <a:effectLst/>
                <a:latin typeface="HelveticaNeueLT-Light"/>
              </a:rPr>
              <a:t>Use the config commands to change your FortiGate's configuration.</a:t>
            </a:r>
          </a:p>
          <a:p>
            <a:pPr algn="l"/>
            <a:endParaRPr lang="en-US" sz="2200" b="0" i="0" dirty="0">
              <a:solidFill>
                <a:srgbClr val="000000"/>
              </a:solidFill>
              <a:effectLst/>
              <a:latin typeface="HelveticaNeueLT-Light"/>
            </a:endParaRPr>
          </a:p>
          <a:p>
            <a:pPr algn="l"/>
            <a:r>
              <a:rPr lang="en-US" sz="2200" b="1" i="0" dirty="0">
                <a:solidFill>
                  <a:srgbClr val="000000"/>
                </a:solidFill>
                <a:effectLst/>
                <a:latin typeface="HelveticaNeueLT-Light"/>
              </a:rPr>
              <a:t>Execute : </a:t>
            </a:r>
            <a:r>
              <a:rPr lang="en-US" sz="2200" b="0" i="0" dirty="0">
                <a:solidFill>
                  <a:srgbClr val="000000"/>
                </a:solidFill>
                <a:effectLst/>
                <a:latin typeface="HelveticaNeueLT-Light"/>
              </a:rPr>
              <a:t> perform immediate operations on the FortiGate unit</a:t>
            </a:r>
          </a:p>
          <a:p>
            <a:pPr algn="l"/>
            <a:r>
              <a:rPr lang="en-US" sz="2200" dirty="0">
                <a:solidFill>
                  <a:srgbClr val="000000"/>
                </a:solidFill>
                <a:latin typeface="HelveticaNeueLT-Light"/>
              </a:rPr>
              <a:t>                  - execute ping , traceroute …</a:t>
            </a:r>
          </a:p>
          <a:p>
            <a:pPr algn="l"/>
            <a:r>
              <a:rPr lang="en-US" sz="2200" b="0" i="0" dirty="0">
                <a:solidFill>
                  <a:srgbClr val="000000"/>
                </a:solidFill>
                <a:effectLst/>
                <a:latin typeface="HelveticaNeueLT-Light"/>
              </a:rPr>
              <a:t>                  - execute reboot , shutdown</a:t>
            </a:r>
          </a:p>
          <a:p>
            <a:pPr algn="l"/>
            <a:r>
              <a:rPr lang="en-US" sz="2200" dirty="0">
                <a:solidFill>
                  <a:srgbClr val="000000"/>
                </a:solidFill>
                <a:latin typeface="HelveticaNeueLT-Light"/>
              </a:rPr>
              <a:t>                  - execute ha ..</a:t>
            </a:r>
          </a:p>
          <a:p>
            <a:pPr algn="l"/>
            <a:r>
              <a:rPr lang="en-US" sz="2200" b="0" i="0" dirty="0">
                <a:solidFill>
                  <a:srgbClr val="000000"/>
                </a:solidFill>
                <a:effectLst/>
                <a:latin typeface="HelveticaNeueLT-Light"/>
              </a:rPr>
              <a:t>                  - execute update-now</a:t>
            </a:r>
          </a:p>
          <a:p>
            <a:pPr algn="l"/>
            <a:endParaRPr lang="en-US" sz="2200" b="0" i="0" dirty="0">
              <a:solidFill>
                <a:srgbClr val="000000"/>
              </a:solidFill>
              <a:effectLst/>
              <a:latin typeface="HelveticaNeueLT-Light"/>
            </a:endParaRPr>
          </a:p>
          <a:p>
            <a:r>
              <a:rPr lang="en-US" sz="2200" b="1" dirty="0">
                <a:solidFill>
                  <a:srgbClr val="000000"/>
                </a:solidFill>
                <a:latin typeface="HelveticaNeueLT-Light"/>
              </a:rPr>
              <a:t>Get </a:t>
            </a:r>
            <a:r>
              <a:rPr lang="en-US" sz="2200" b="1" i="0" dirty="0">
                <a:solidFill>
                  <a:srgbClr val="212529"/>
                </a:solidFill>
                <a:effectLst/>
                <a:latin typeface="HelveticaNeueLT-Light"/>
              </a:rPr>
              <a:t>: </a:t>
            </a:r>
            <a:r>
              <a:rPr lang="en-US" sz="2200" b="0" i="0" dirty="0">
                <a:solidFill>
                  <a:srgbClr val="000000"/>
                </a:solidFill>
                <a:effectLst/>
                <a:latin typeface="HelveticaNeueLT-Light"/>
              </a:rPr>
              <a:t>get commands retrieve information about the operation and performance of your FortiGate unit</a:t>
            </a:r>
          </a:p>
          <a:p>
            <a:endParaRPr lang="en-US" sz="2200" dirty="0">
              <a:solidFill>
                <a:srgbClr val="000000"/>
              </a:solidFill>
              <a:latin typeface="HelveticaNeueLT-Light"/>
            </a:endParaRPr>
          </a:p>
          <a:p>
            <a:r>
              <a:rPr lang="en-US" sz="2200" b="1" i="0" dirty="0">
                <a:solidFill>
                  <a:srgbClr val="000000"/>
                </a:solidFill>
                <a:effectLst/>
                <a:latin typeface="HelveticaNeueLT-Light"/>
              </a:rPr>
              <a:t>Show :</a:t>
            </a:r>
          </a:p>
          <a:p>
            <a:endParaRPr lang="en-US" sz="2200" b="1" dirty="0">
              <a:solidFill>
                <a:srgbClr val="000000"/>
              </a:solidFill>
              <a:latin typeface="HelveticaNeueLT-Light"/>
            </a:endParaRPr>
          </a:p>
          <a:p>
            <a:r>
              <a:rPr lang="en-US" sz="2200" b="1" i="0" dirty="0">
                <a:solidFill>
                  <a:srgbClr val="000000"/>
                </a:solidFill>
                <a:effectLst/>
                <a:latin typeface="HelveticaNeueLT-Light"/>
              </a:rPr>
              <a:t>Diagnose :</a:t>
            </a:r>
            <a:r>
              <a:rPr lang="en-US" sz="2200" dirty="0">
                <a:solidFill>
                  <a:srgbClr val="000000"/>
                </a:solidFill>
                <a:latin typeface="HelveticaNeueLT-Light"/>
              </a:rPr>
              <a:t>like Debug in cisco </a:t>
            </a:r>
          </a:p>
          <a:p>
            <a:pPr algn="l"/>
            <a:endParaRPr lang="en-US" sz="2400" b="0" i="0" dirty="0">
              <a:solidFill>
                <a:srgbClr val="000000"/>
              </a:solidFill>
              <a:effectLst/>
              <a:latin typeface="HelveticaNeueLT-Light"/>
            </a:endParaRPr>
          </a:p>
          <a:p>
            <a:pPr algn="l"/>
            <a:endParaRPr lang="en-US" sz="2400" dirty="0">
              <a:solidFill>
                <a:srgbClr val="000000"/>
              </a:solidFill>
              <a:latin typeface="HelveticaNeueLT-Light"/>
            </a:endParaRPr>
          </a:p>
          <a:p>
            <a:pPr algn="l"/>
            <a:endParaRPr lang="en-US" sz="2400" b="0" i="0" dirty="0">
              <a:solidFill>
                <a:srgbClr val="000000"/>
              </a:solidFill>
              <a:effectLst/>
              <a:latin typeface="HelveticaNeueLT-Light"/>
            </a:endParaRPr>
          </a:p>
          <a:p>
            <a:br>
              <a:rPr lang="en-US" sz="2400" dirty="0"/>
            </a:br>
            <a:endParaRPr lang="en-US" sz="2400" b="1" i="0" dirty="0">
              <a:solidFill>
                <a:srgbClr val="212529"/>
              </a:solidFill>
              <a:effectLst/>
              <a:latin typeface="HelveticaNeueLT-Light"/>
            </a:endParaRPr>
          </a:p>
          <a:p>
            <a:endParaRPr lang="en-US" sz="2200" dirty="0"/>
          </a:p>
        </p:txBody>
      </p:sp>
    </p:spTree>
    <p:extLst>
      <p:ext uri="{BB962C8B-B14F-4D97-AF65-F5344CB8AC3E}">
        <p14:creationId xmlns:p14="http://schemas.microsoft.com/office/powerpoint/2010/main" val="180256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FE8A51-0DCB-4FDE-99E3-35DA2C45FE0D}"/>
              </a:ext>
            </a:extLst>
          </p:cNvPr>
          <p:cNvPicPr>
            <a:picLocks noChangeAspect="1"/>
          </p:cNvPicPr>
          <p:nvPr/>
        </p:nvPicPr>
        <p:blipFill>
          <a:blip r:embed="rId2"/>
          <a:stretch>
            <a:fillRect/>
          </a:stretch>
        </p:blipFill>
        <p:spPr>
          <a:xfrm>
            <a:off x="318053" y="407958"/>
            <a:ext cx="10986051" cy="6284390"/>
          </a:xfrm>
          <a:prstGeom prst="rect">
            <a:avLst/>
          </a:prstGeom>
        </p:spPr>
      </p:pic>
      <p:pic>
        <p:nvPicPr>
          <p:cNvPr id="4" name="Picture 3">
            <a:extLst>
              <a:ext uri="{FF2B5EF4-FFF2-40B4-BE49-F238E27FC236}">
                <a16:creationId xmlns:a16="http://schemas.microsoft.com/office/drawing/2014/main" id="{F91008EE-B03B-44C4-A3D6-5749158049AA}"/>
              </a:ext>
            </a:extLst>
          </p:cNvPr>
          <p:cNvPicPr>
            <a:picLocks noChangeAspect="1"/>
          </p:cNvPicPr>
          <p:nvPr/>
        </p:nvPicPr>
        <p:blipFill>
          <a:blip r:embed="rId3"/>
          <a:stretch>
            <a:fillRect/>
          </a:stretch>
        </p:blipFill>
        <p:spPr>
          <a:xfrm>
            <a:off x="10782300" y="6340504"/>
            <a:ext cx="381000" cy="219075"/>
          </a:xfrm>
          <a:prstGeom prst="rect">
            <a:avLst/>
          </a:prstGeom>
        </p:spPr>
      </p:pic>
      <p:pic>
        <p:nvPicPr>
          <p:cNvPr id="6" name="Picture 5">
            <a:extLst>
              <a:ext uri="{FF2B5EF4-FFF2-40B4-BE49-F238E27FC236}">
                <a16:creationId xmlns:a16="http://schemas.microsoft.com/office/drawing/2014/main" id="{3DF2DA72-16F2-422D-9CF6-AED6FD3DA9A7}"/>
              </a:ext>
            </a:extLst>
          </p:cNvPr>
          <p:cNvPicPr>
            <a:picLocks noChangeAspect="1"/>
          </p:cNvPicPr>
          <p:nvPr/>
        </p:nvPicPr>
        <p:blipFill>
          <a:blip r:embed="rId3"/>
          <a:stretch>
            <a:fillRect/>
          </a:stretch>
        </p:blipFill>
        <p:spPr>
          <a:xfrm>
            <a:off x="318053" y="434340"/>
            <a:ext cx="11237843" cy="5773395"/>
          </a:xfrm>
          <a:prstGeom prst="rect">
            <a:avLst/>
          </a:prstGeom>
        </p:spPr>
      </p:pic>
      <p:pic>
        <p:nvPicPr>
          <p:cNvPr id="8" name="Picture 7">
            <a:extLst>
              <a:ext uri="{FF2B5EF4-FFF2-40B4-BE49-F238E27FC236}">
                <a16:creationId xmlns:a16="http://schemas.microsoft.com/office/drawing/2014/main" id="{D19438F9-B5AA-4AB7-BC6B-AF036F4ACE8A}"/>
              </a:ext>
            </a:extLst>
          </p:cNvPr>
          <p:cNvPicPr>
            <a:picLocks noChangeAspect="1"/>
          </p:cNvPicPr>
          <p:nvPr/>
        </p:nvPicPr>
        <p:blipFill>
          <a:blip r:embed="rId4"/>
          <a:stretch>
            <a:fillRect/>
          </a:stretch>
        </p:blipFill>
        <p:spPr>
          <a:xfrm>
            <a:off x="318052" y="434340"/>
            <a:ext cx="3248025" cy="333375"/>
          </a:xfrm>
          <a:prstGeom prst="rect">
            <a:avLst/>
          </a:prstGeom>
        </p:spPr>
      </p:pic>
      <p:sp>
        <p:nvSpPr>
          <p:cNvPr id="17" name="TextBox 16">
            <a:extLst>
              <a:ext uri="{FF2B5EF4-FFF2-40B4-BE49-F238E27FC236}">
                <a16:creationId xmlns:a16="http://schemas.microsoft.com/office/drawing/2014/main" id="{0BE34C71-F6E1-4906-87AF-A78137E77178}"/>
              </a:ext>
            </a:extLst>
          </p:cNvPr>
          <p:cNvSpPr txBox="1"/>
          <p:nvPr/>
        </p:nvSpPr>
        <p:spPr>
          <a:xfrm>
            <a:off x="536884" y="1334222"/>
            <a:ext cx="6241773" cy="3139321"/>
          </a:xfrm>
          <a:prstGeom prst="rect">
            <a:avLst/>
          </a:prstGeom>
          <a:noFill/>
        </p:spPr>
        <p:txBody>
          <a:bodyPr wrap="square">
            <a:spAutoFit/>
          </a:bodyPr>
          <a:lstStyle/>
          <a:p>
            <a:r>
              <a:rPr lang="en-US" dirty="0"/>
              <a:t>config system interface</a:t>
            </a:r>
          </a:p>
          <a:p>
            <a:r>
              <a:rPr lang="en-US" dirty="0"/>
              <a:t>  edit  port1</a:t>
            </a:r>
          </a:p>
          <a:p>
            <a:r>
              <a:rPr lang="en-US" dirty="0"/>
              <a:t>  set </a:t>
            </a:r>
            <a:r>
              <a:rPr lang="en-US" dirty="0" err="1"/>
              <a:t>ip</a:t>
            </a:r>
            <a:r>
              <a:rPr lang="en-US" dirty="0"/>
              <a:t> 192.168.1.99/24</a:t>
            </a:r>
          </a:p>
          <a:p>
            <a:r>
              <a:rPr lang="en-US" dirty="0"/>
              <a:t>  set </a:t>
            </a:r>
            <a:r>
              <a:rPr lang="en-US" dirty="0" err="1"/>
              <a:t>allowaccess</a:t>
            </a:r>
            <a:r>
              <a:rPr lang="en-US" dirty="0"/>
              <a:t> http https ping </a:t>
            </a:r>
            <a:r>
              <a:rPr lang="en-US" dirty="0" err="1"/>
              <a:t>ssh</a:t>
            </a:r>
            <a:r>
              <a:rPr lang="en-US" dirty="0"/>
              <a:t> telnet</a:t>
            </a:r>
          </a:p>
          <a:p>
            <a:r>
              <a:rPr lang="en-US" dirty="0"/>
              <a:t>end</a:t>
            </a:r>
          </a:p>
          <a:p>
            <a:endParaRPr lang="en-US" dirty="0"/>
          </a:p>
          <a:p>
            <a:r>
              <a:rPr lang="en-US" dirty="0"/>
              <a:t>config system route</a:t>
            </a:r>
          </a:p>
          <a:p>
            <a:r>
              <a:rPr lang="en-US" dirty="0"/>
              <a:t>  edit 1</a:t>
            </a:r>
          </a:p>
          <a:p>
            <a:r>
              <a:rPr lang="en-US" dirty="0"/>
              <a:t>  set device port1</a:t>
            </a:r>
          </a:p>
          <a:p>
            <a:r>
              <a:rPr lang="en-US" dirty="0"/>
              <a:t>  set gateway 192.168.1.1</a:t>
            </a:r>
          </a:p>
          <a:p>
            <a:r>
              <a:rPr lang="en-US" dirty="0"/>
              <a:t>end</a:t>
            </a:r>
          </a:p>
        </p:txBody>
      </p:sp>
      <p:pic>
        <p:nvPicPr>
          <p:cNvPr id="5" name="Picture 4">
            <a:extLst>
              <a:ext uri="{FF2B5EF4-FFF2-40B4-BE49-F238E27FC236}">
                <a16:creationId xmlns:a16="http://schemas.microsoft.com/office/drawing/2014/main" id="{1BB3187E-D63C-AD6A-2CF1-1EB44A890832}"/>
              </a:ext>
            </a:extLst>
          </p:cNvPr>
          <p:cNvPicPr>
            <a:picLocks noChangeAspect="1"/>
          </p:cNvPicPr>
          <p:nvPr/>
        </p:nvPicPr>
        <p:blipFill>
          <a:blip r:embed="rId5"/>
          <a:stretch>
            <a:fillRect/>
          </a:stretch>
        </p:blipFill>
        <p:spPr>
          <a:xfrm>
            <a:off x="7159129" y="583881"/>
            <a:ext cx="3384029" cy="1201492"/>
          </a:xfrm>
          <a:prstGeom prst="rect">
            <a:avLst/>
          </a:prstGeom>
        </p:spPr>
      </p:pic>
      <p:pic>
        <p:nvPicPr>
          <p:cNvPr id="1026" name="Picture 2" descr="Configuring a Fortigate 100D with dual ISP, Data and VOIP VLAN –  Running-Config">
            <a:extLst>
              <a:ext uri="{FF2B5EF4-FFF2-40B4-BE49-F238E27FC236}">
                <a16:creationId xmlns:a16="http://schemas.microsoft.com/office/drawing/2014/main" id="{4D9743AA-FEC2-3521-B33B-FA42EB7AA1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0771" y="2005503"/>
            <a:ext cx="3461529" cy="426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76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FE8A51-0DCB-4FDE-99E3-35DA2C45FE0D}"/>
              </a:ext>
            </a:extLst>
          </p:cNvPr>
          <p:cNvPicPr>
            <a:picLocks noChangeAspect="1"/>
          </p:cNvPicPr>
          <p:nvPr/>
        </p:nvPicPr>
        <p:blipFill>
          <a:blip r:embed="rId2"/>
          <a:stretch>
            <a:fillRect/>
          </a:stretch>
        </p:blipFill>
        <p:spPr>
          <a:xfrm>
            <a:off x="318053" y="407958"/>
            <a:ext cx="10986051" cy="6284390"/>
          </a:xfrm>
          <a:prstGeom prst="rect">
            <a:avLst/>
          </a:prstGeom>
        </p:spPr>
      </p:pic>
      <p:pic>
        <p:nvPicPr>
          <p:cNvPr id="4" name="Picture 3">
            <a:extLst>
              <a:ext uri="{FF2B5EF4-FFF2-40B4-BE49-F238E27FC236}">
                <a16:creationId xmlns:a16="http://schemas.microsoft.com/office/drawing/2014/main" id="{F91008EE-B03B-44C4-A3D6-5749158049AA}"/>
              </a:ext>
            </a:extLst>
          </p:cNvPr>
          <p:cNvPicPr>
            <a:picLocks noChangeAspect="1"/>
          </p:cNvPicPr>
          <p:nvPr/>
        </p:nvPicPr>
        <p:blipFill>
          <a:blip r:embed="rId3"/>
          <a:stretch>
            <a:fillRect/>
          </a:stretch>
        </p:blipFill>
        <p:spPr>
          <a:xfrm>
            <a:off x="10782300" y="6340504"/>
            <a:ext cx="381000" cy="219075"/>
          </a:xfrm>
          <a:prstGeom prst="rect">
            <a:avLst/>
          </a:prstGeom>
        </p:spPr>
      </p:pic>
    </p:spTree>
    <p:extLst>
      <p:ext uri="{BB962C8B-B14F-4D97-AF65-F5344CB8AC3E}">
        <p14:creationId xmlns:p14="http://schemas.microsoft.com/office/powerpoint/2010/main" val="236074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ABD6B-AE35-43EE-90CF-94B5D4C86CE7}"/>
              </a:ext>
            </a:extLst>
          </p:cNvPr>
          <p:cNvPicPr>
            <a:picLocks noChangeAspect="1"/>
          </p:cNvPicPr>
          <p:nvPr/>
        </p:nvPicPr>
        <p:blipFill>
          <a:blip r:embed="rId2"/>
          <a:stretch>
            <a:fillRect/>
          </a:stretch>
        </p:blipFill>
        <p:spPr>
          <a:xfrm>
            <a:off x="670891" y="583096"/>
            <a:ext cx="9573039" cy="5378210"/>
          </a:xfrm>
          <a:prstGeom prst="rect">
            <a:avLst/>
          </a:prstGeom>
        </p:spPr>
      </p:pic>
    </p:spTree>
    <p:extLst>
      <p:ext uri="{BB962C8B-B14F-4D97-AF65-F5344CB8AC3E}">
        <p14:creationId xmlns:p14="http://schemas.microsoft.com/office/powerpoint/2010/main" val="125674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2DD8D5-E840-4A8C-94DF-D9AC49D1DF10}"/>
              </a:ext>
            </a:extLst>
          </p:cNvPr>
          <p:cNvPicPr>
            <a:picLocks noChangeAspect="1"/>
          </p:cNvPicPr>
          <p:nvPr/>
        </p:nvPicPr>
        <p:blipFill>
          <a:blip r:embed="rId2"/>
          <a:stretch>
            <a:fillRect/>
          </a:stretch>
        </p:blipFill>
        <p:spPr>
          <a:xfrm>
            <a:off x="318052" y="324615"/>
            <a:ext cx="11118574" cy="6301472"/>
          </a:xfrm>
          <a:prstGeom prst="rect">
            <a:avLst/>
          </a:prstGeom>
        </p:spPr>
      </p:pic>
      <p:pic>
        <p:nvPicPr>
          <p:cNvPr id="3" name="Picture 2">
            <a:extLst>
              <a:ext uri="{FF2B5EF4-FFF2-40B4-BE49-F238E27FC236}">
                <a16:creationId xmlns:a16="http://schemas.microsoft.com/office/drawing/2014/main" id="{CC5B8624-D5C7-447B-A4CC-167E3C5ADB9C}"/>
              </a:ext>
            </a:extLst>
          </p:cNvPr>
          <p:cNvPicPr>
            <a:picLocks noChangeAspect="1"/>
          </p:cNvPicPr>
          <p:nvPr/>
        </p:nvPicPr>
        <p:blipFill>
          <a:blip r:embed="rId3"/>
          <a:stretch>
            <a:fillRect/>
          </a:stretch>
        </p:blipFill>
        <p:spPr>
          <a:xfrm>
            <a:off x="11027051" y="6349862"/>
            <a:ext cx="409575" cy="276225"/>
          </a:xfrm>
          <a:prstGeom prst="rect">
            <a:avLst/>
          </a:prstGeom>
        </p:spPr>
      </p:pic>
    </p:spTree>
    <p:extLst>
      <p:ext uri="{BB962C8B-B14F-4D97-AF65-F5344CB8AC3E}">
        <p14:creationId xmlns:p14="http://schemas.microsoft.com/office/powerpoint/2010/main" val="387114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B8624-D5C7-447B-A4CC-167E3C5ADB9C}"/>
              </a:ext>
            </a:extLst>
          </p:cNvPr>
          <p:cNvPicPr>
            <a:picLocks noChangeAspect="1"/>
          </p:cNvPicPr>
          <p:nvPr/>
        </p:nvPicPr>
        <p:blipFill>
          <a:blip r:embed="rId2"/>
          <a:stretch>
            <a:fillRect/>
          </a:stretch>
        </p:blipFill>
        <p:spPr>
          <a:xfrm>
            <a:off x="11027051" y="6349862"/>
            <a:ext cx="409575" cy="276225"/>
          </a:xfrm>
          <a:prstGeom prst="rect">
            <a:avLst/>
          </a:prstGeom>
        </p:spPr>
      </p:pic>
      <p:sp>
        <p:nvSpPr>
          <p:cNvPr id="2" name="TextBox 1">
            <a:extLst>
              <a:ext uri="{FF2B5EF4-FFF2-40B4-BE49-F238E27FC236}">
                <a16:creationId xmlns:a16="http://schemas.microsoft.com/office/drawing/2014/main" id="{2EDD5CD0-5F69-4BD0-8E97-6F416834E708}"/>
              </a:ext>
            </a:extLst>
          </p:cNvPr>
          <p:cNvSpPr txBox="1"/>
          <p:nvPr/>
        </p:nvSpPr>
        <p:spPr>
          <a:xfrm>
            <a:off x="742121" y="344557"/>
            <a:ext cx="7894597" cy="430887"/>
          </a:xfrm>
          <a:prstGeom prst="rect">
            <a:avLst/>
          </a:prstGeom>
          <a:noFill/>
        </p:spPr>
        <p:txBody>
          <a:bodyPr wrap="none" rtlCol="0">
            <a:spAutoFit/>
          </a:bodyPr>
          <a:lstStyle/>
          <a:p>
            <a:r>
              <a:rPr lang="en-US" sz="2200" dirty="0"/>
              <a:t>NTP (Network time Protocol) &amp; PTP (Precision time Protocol )</a:t>
            </a:r>
          </a:p>
        </p:txBody>
      </p:sp>
      <p:pic>
        <p:nvPicPr>
          <p:cNvPr id="6" name="Picture 5">
            <a:extLst>
              <a:ext uri="{FF2B5EF4-FFF2-40B4-BE49-F238E27FC236}">
                <a16:creationId xmlns:a16="http://schemas.microsoft.com/office/drawing/2014/main" id="{404E7B11-3F95-49DA-AF56-5200B9C3C44C}"/>
              </a:ext>
            </a:extLst>
          </p:cNvPr>
          <p:cNvPicPr>
            <a:picLocks noChangeAspect="1"/>
          </p:cNvPicPr>
          <p:nvPr/>
        </p:nvPicPr>
        <p:blipFill>
          <a:blip r:embed="rId3"/>
          <a:stretch>
            <a:fillRect/>
          </a:stretch>
        </p:blipFill>
        <p:spPr>
          <a:xfrm>
            <a:off x="971964" y="1167019"/>
            <a:ext cx="8896350" cy="3543300"/>
          </a:xfrm>
          <a:prstGeom prst="rect">
            <a:avLst/>
          </a:prstGeom>
        </p:spPr>
      </p:pic>
      <p:sp>
        <p:nvSpPr>
          <p:cNvPr id="9" name="TextBox 8">
            <a:extLst>
              <a:ext uri="{FF2B5EF4-FFF2-40B4-BE49-F238E27FC236}">
                <a16:creationId xmlns:a16="http://schemas.microsoft.com/office/drawing/2014/main" id="{1D0F0FFC-F40D-4976-A3E2-92249340C4D5}"/>
              </a:ext>
            </a:extLst>
          </p:cNvPr>
          <p:cNvSpPr txBox="1"/>
          <p:nvPr/>
        </p:nvSpPr>
        <p:spPr>
          <a:xfrm>
            <a:off x="742121" y="5004423"/>
            <a:ext cx="9223513" cy="369332"/>
          </a:xfrm>
          <a:prstGeom prst="rect">
            <a:avLst/>
          </a:prstGeom>
          <a:noFill/>
        </p:spPr>
        <p:txBody>
          <a:bodyPr wrap="square">
            <a:spAutoFit/>
          </a:bodyPr>
          <a:lstStyle/>
          <a:p>
            <a:r>
              <a:rPr lang="en-US" dirty="0"/>
              <a:t> NTP provides millisecond accuracy while PTP provides sub-microsecond accuracy.</a:t>
            </a:r>
          </a:p>
        </p:txBody>
      </p:sp>
    </p:spTree>
    <p:extLst>
      <p:ext uri="{BB962C8B-B14F-4D97-AF65-F5344CB8AC3E}">
        <p14:creationId xmlns:p14="http://schemas.microsoft.com/office/powerpoint/2010/main" val="14346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B8624-D5C7-447B-A4CC-167E3C5ADB9C}"/>
              </a:ext>
            </a:extLst>
          </p:cNvPr>
          <p:cNvPicPr>
            <a:picLocks noChangeAspect="1"/>
          </p:cNvPicPr>
          <p:nvPr/>
        </p:nvPicPr>
        <p:blipFill>
          <a:blip r:embed="rId2"/>
          <a:stretch>
            <a:fillRect/>
          </a:stretch>
        </p:blipFill>
        <p:spPr>
          <a:xfrm>
            <a:off x="11027051" y="6349862"/>
            <a:ext cx="409575" cy="276225"/>
          </a:xfrm>
          <a:prstGeom prst="rect">
            <a:avLst/>
          </a:prstGeom>
        </p:spPr>
      </p:pic>
      <p:sp>
        <p:nvSpPr>
          <p:cNvPr id="2" name="TextBox 1">
            <a:extLst>
              <a:ext uri="{FF2B5EF4-FFF2-40B4-BE49-F238E27FC236}">
                <a16:creationId xmlns:a16="http://schemas.microsoft.com/office/drawing/2014/main" id="{2EDD5CD0-5F69-4BD0-8E97-6F416834E708}"/>
              </a:ext>
            </a:extLst>
          </p:cNvPr>
          <p:cNvSpPr txBox="1"/>
          <p:nvPr/>
        </p:nvSpPr>
        <p:spPr>
          <a:xfrm>
            <a:off x="742121" y="344557"/>
            <a:ext cx="8758616" cy="430887"/>
          </a:xfrm>
          <a:prstGeom prst="rect">
            <a:avLst/>
          </a:prstGeom>
          <a:noFill/>
        </p:spPr>
        <p:txBody>
          <a:bodyPr wrap="none" rtlCol="0">
            <a:spAutoFit/>
          </a:bodyPr>
          <a:lstStyle/>
          <a:p>
            <a:r>
              <a:rPr lang="en-US" sz="2200" dirty="0"/>
              <a:t>NTP (Network time Protocol) &amp; PTP (Precision time Protocol ) (</a:t>
            </a:r>
            <a:r>
              <a:rPr lang="en-US" sz="2200" dirty="0" err="1"/>
              <a:t>Cont</a:t>
            </a:r>
            <a:r>
              <a:rPr lang="en-US" sz="2200" dirty="0"/>
              <a:t>)</a:t>
            </a:r>
          </a:p>
        </p:txBody>
      </p:sp>
      <p:sp>
        <p:nvSpPr>
          <p:cNvPr id="6" name="TextBox 5">
            <a:extLst>
              <a:ext uri="{FF2B5EF4-FFF2-40B4-BE49-F238E27FC236}">
                <a16:creationId xmlns:a16="http://schemas.microsoft.com/office/drawing/2014/main" id="{C2ACA606-16CF-40AF-9D6C-E4E16C29A943}"/>
              </a:ext>
            </a:extLst>
          </p:cNvPr>
          <p:cNvSpPr txBox="1"/>
          <p:nvPr/>
        </p:nvSpPr>
        <p:spPr>
          <a:xfrm>
            <a:off x="742121" y="1288256"/>
            <a:ext cx="6093618" cy="486287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HelveticaNeueLT-Light"/>
              </a:rPr>
              <a:t>NTP server:</a:t>
            </a:r>
            <a:endParaRPr kumimoji="0" lang="en-US" altLang="en-US" sz="16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config system </a:t>
            </a:r>
            <a:r>
              <a:rPr kumimoji="0" lang="en-US" altLang="en-US" sz="1600" b="0" i="0" u="none" strike="noStrike" cap="none" normalizeH="0" baseline="0" dirty="0" err="1">
                <a:ln>
                  <a:noFill/>
                </a:ln>
                <a:solidFill>
                  <a:srgbClr val="212529"/>
                </a:solidFill>
                <a:effectLst/>
                <a:latin typeface="Courier New" panose="02070309020205020404" pitchFamily="49" charset="0"/>
                <a:cs typeface="Courier New" panose="02070309020205020404" pitchFamily="49" charset="0"/>
              </a:rPr>
              <a:t>ntp</a:t>
            </a:r>
            <a:endParaRPr kumimoji="0" lang="en-US" altLang="en-US" sz="16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set </a:t>
            </a:r>
            <a:r>
              <a:rPr kumimoji="0" lang="en-US" altLang="en-US" sz="1600" b="0" i="0" u="none" strike="noStrike" cap="none" normalizeH="0" baseline="0" dirty="0" err="1">
                <a:ln>
                  <a:noFill/>
                </a:ln>
                <a:solidFill>
                  <a:srgbClr val="212529"/>
                </a:solidFill>
                <a:effectLst/>
                <a:latin typeface="Courier New" panose="02070309020205020404" pitchFamily="49" charset="0"/>
                <a:cs typeface="Courier New" panose="02070309020205020404" pitchFamily="49" charset="0"/>
              </a:rPr>
              <a:t>ntpsync</a:t>
            </a:r>
            <a:r>
              <a:rPr kumimoji="0" lang="en-US" altLang="en-US" sz="16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enable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529"/>
                </a:solidFill>
                <a:effectLst/>
                <a:latin typeface="Courier New" panose="02070309020205020404" pitchFamily="49" charset="0"/>
                <a:cs typeface="Courier New" panose="02070309020205020404" pitchFamily="49" charset="0"/>
              </a:rPr>
              <a:t>  Set type  custom</a:t>
            </a:r>
            <a:endParaRPr lang="en-US" altLang="en-US" sz="16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      config </a:t>
            </a:r>
            <a:r>
              <a:rPr kumimoji="0" lang="en-US" altLang="en-US" sz="1600" b="0" i="0" u="none" strike="noStrike" cap="none" normalizeH="0" baseline="0" dirty="0" err="1">
                <a:ln>
                  <a:noFill/>
                </a:ln>
                <a:solidFill>
                  <a:schemeClr val="tx1"/>
                </a:solidFill>
                <a:effectLst/>
              </a:rPr>
              <a:t>ntpserver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t>      edit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      set server 192.168.1.1 </a:t>
            </a:r>
            <a:endParaRPr lang="en-US" altLang="en-US" sz="16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Arial" panose="020B0604020202020204" pitchFamily="34" charset="0"/>
              </a:rPr>
              <a:t>Setup device as local NTP server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Arial" panose="020B0604020202020204" pitchFamily="34" charset="0"/>
              </a:rPr>
              <a:t>Enable to configure the FortiGate as a local NTP server. This option is not available if Set Time is PTP.</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Arial" panose="020B0604020202020204" pitchFamily="34" charset="0"/>
              </a:rPr>
              <a:t>In the Listen on Interfaces field, set the 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597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CDF59-0A5A-4750-92BE-7D192F27A123}"/>
              </a:ext>
            </a:extLst>
          </p:cNvPr>
          <p:cNvPicPr>
            <a:picLocks noChangeAspect="1"/>
          </p:cNvPicPr>
          <p:nvPr/>
        </p:nvPicPr>
        <p:blipFill>
          <a:blip r:embed="rId3"/>
          <a:stretch>
            <a:fillRect/>
          </a:stretch>
        </p:blipFill>
        <p:spPr>
          <a:xfrm>
            <a:off x="86093" y="277385"/>
            <a:ext cx="10605720" cy="6388458"/>
          </a:xfrm>
          <a:prstGeom prst="rect">
            <a:avLst/>
          </a:prstGeom>
        </p:spPr>
      </p:pic>
      <p:pic>
        <p:nvPicPr>
          <p:cNvPr id="3" name="Picture 2">
            <a:extLst>
              <a:ext uri="{FF2B5EF4-FFF2-40B4-BE49-F238E27FC236}">
                <a16:creationId xmlns:a16="http://schemas.microsoft.com/office/drawing/2014/main" id="{767A5230-AF12-4668-984A-AA58E9F9812E}"/>
              </a:ext>
            </a:extLst>
          </p:cNvPr>
          <p:cNvPicPr>
            <a:picLocks noChangeAspect="1"/>
          </p:cNvPicPr>
          <p:nvPr/>
        </p:nvPicPr>
        <p:blipFill>
          <a:blip r:embed="rId4"/>
          <a:stretch>
            <a:fillRect/>
          </a:stretch>
        </p:blipFill>
        <p:spPr>
          <a:xfrm>
            <a:off x="10310813" y="6361540"/>
            <a:ext cx="381000" cy="219075"/>
          </a:xfrm>
          <a:prstGeom prst="rect">
            <a:avLst/>
          </a:prstGeom>
        </p:spPr>
      </p:pic>
    </p:spTree>
    <p:extLst>
      <p:ext uri="{BB962C8B-B14F-4D97-AF65-F5344CB8AC3E}">
        <p14:creationId xmlns:p14="http://schemas.microsoft.com/office/powerpoint/2010/main" val="150878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B8624-D5C7-447B-A4CC-167E3C5ADB9C}"/>
              </a:ext>
            </a:extLst>
          </p:cNvPr>
          <p:cNvPicPr>
            <a:picLocks noChangeAspect="1"/>
          </p:cNvPicPr>
          <p:nvPr/>
        </p:nvPicPr>
        <p:blipFill>
          <a:blip r:embed="rId2"/>
          <a:stretch>
            <a:fillRect/>
          </a:stretch>
        </p:blipFill>
        <p:spPr>
          <a:xfrm>
            <a:off x="11027051" y="6349862"/>
            <a:ext cx="409575" cy="276225"/>
          </a:xfrm>
          <a:prstGeom prst="rect">
            <a:avLst/>
          </a:prstGeom>
        </p:spPr>
      </p:pic>
      <p:sp>
        <p:nvSpPr>
          <p:cNvPr id="2" name="TextBox 1">
            <a:extLst>
              <a:ext uri="{FF2B5EF4-FFF2-40B4-BE49-F238E27FC236}">
                <a16:creationId xmlns:a16="http://schemas.microsoft.com/office/drawing/2014/main" id="{2EDD5CD0-5F69-4BD0-8E97-6F416834E708}"/>
              </a:ext>
            </a:extLst>
          </p:cNvPr>
          <p:cNvSpPr txBox="1"/>
          <p:nvPr/>
        </p:nvSpPr>
        <p:spPr>
          <a:xfrm>
            <a:off x="742121" y="344557"/>
            <a:ext cx="779381" cy="430887"/>
          </a:xfrm>
          <a:prstGeom prst="rect">
            <a:avLst/>
          </a:prstGeom>
          <a:noFill/>
        </p:spPr>
        <p:txBody>
          <a:bodyPr wrap="none" rtlCol="0">
            <a:spAutoFit/>
          </a:bodyPr>
          <a:lstStyle/>
          <a:p>
            <a:r>
              <a:rPr lang="en-US" sz="2200" dirty="0"/>
              <a:t>DNS</a:t>
            </a:r>
          </a:p>
        </p:txBody>
      </p:sp>
      <p:sp>
        <p:nvSpPr>
          <p:cNvPr id="6" name="TextBox 5">
            <a:extLst>
              <a:ext uri="{FF2B5EF4-FFF2-40B4-BE49-F238E27FC236}">
                <a16:creationId xmlns:a16="http://schemas.microsoft.com/office/drawing/2014/main" id="{DBA7E827-DA34-41A4-BB5F-A53DAE48BCFF}"/>
              </a:ext>
            </a:extLst>
          </p:cNvPr>
          <p:cNvSpPr txBox="1"/>
          <p:nvPr/>
        </p:nvSpPr>
        <p:spPr>
          <a:xfrm>
            <a:off x="742120" y="1522690"/>
            <a:ext cx="7844667" cy="646331"/>
          </a:xfrm>
          <a:prstGeom prst="rect">
            <a:avLst/>
          </a:prstGeom>
          <a:noFill/>
        </p:spPr>
        <p:txBody>
          <a:bodyPr wrap="square">
            <a:spAutoFit/>
          </a:bodyPr>
          <a:lstStyle/>
          <a:p>
            <a:r>
              <a:rPr lang="en-US" i="0" dirty="0">
                <a:solidFill>
                  <a:srgbClr val="000000"/>
                </a:solidFill>
                <a:effectLst/>
                <a:latin typeface="HelveticaNeueLT-Light"/>
              </a:rPr>
              <a:t>With DNS,  FortiGate can connect to the FortiGuard network</a:t>
            </a:r>
          </a:p>
          <a:p>
            <a:endParaRPr lang="en-US" dirty="0"/>
          </a:p>
        </p:txBody>
      </p:sp>
    </p:spTree>
    <p:extLst>
      <p:ext uri="{BB962C8B-B14F-4D97-AF65-F5344CB8AC3E}">
        <p14:creationId xmlns:p14="http://schemas.microsoft.com/office/powerpoint/2010/main" val="2958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CEF8BF-DFD9-4050-9D49-8F410625DEB7}"/>
              </a:ext>
            </a:extLst>
          </p:cNvPr>
          <p:cNvPicPr>
            <a:picLocks noChangeAspect="1"/>
          </p:cNvPicPr>
          <p:nvPr/>
        </p:nvPicPr>
        <p:blipFill>
          <a:blip r:embed="rId2"/>
          <a:stretch>
            <a:fillRect/>
          </a:stretch>
        </p:blipFill>
        <p:spPr>
          <a:xfrm>
            <a:off x="278296" y="217529"/>
            <a:ext cx="11396869" cy="6501323"/>
          </a:xfrm>
          <a:prstGeom prst="rect">
            <a:avLst/>
          </a:prstGeom>
        </p:spPr>
      </p:pic>
      <p:pic>
        <p:nvPicPr>
          <p:cNvPr id="3" name="Picture 2">
            <a:extLst>
              <a:ext uri="{FF2B5EF4-FFF2-40B4-BE49-F238E27FC236}">
                <a16:creationId xmlns:a16="http://schemas.microsoft.com/office/drawing/2014/main" id="{CC623FAA-258D-438E-8811-281C9F59DD96}"/>
              </a:ext>
            </a:extLst>
          </p:cNvPr>
          <p:cNvPicPr>
            <a:picLocks noChangeAspect="1"/>
          </p:cNvPicPr>
          <p:nvPr/>
        </p:nvPicPr>
        <p:blipFill>
          <a:blip r:embed="rId3"/>
          <a:stretch>
            <a:fillRect/>
          </a:stretch>
        </p:blipFill>
        <p:spPr>
          <a:xfrm>
            <a:off x="11186077" y="6387437"/>
            <a:ext cx="409575" cy="276225"/>
          </a:xfrm>
          <a:prstGeom prst="rect">
            <a:avLst/>
          </a:prstGeom>
        </p:spPr>
      </p:pic>
    </p:spTree>
    <p:extLst>
      <p:ext uri="{BB962C8B-B14F-4D97-AF65-F5344CB8AC3E}">
        <p14:creationId xmlns:p14="http://schemas.microsoft.com/office/powerpoint/2010/main" val="118662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4B27EF-4CC3-448B-86AC-678EC9492B7C}"/>
              </a:ext>
            </a:extLst>
          </p:cNvPr>
          <p:cNvPicPr>
            <a:picLocks noChangeAspect="1"/>
          </p:cNvPicPr>
          <p:nvPr/>
        </p:nvPicPr>
        <p:blipFill>
          <a:blip r:embed="rId2"/>
          <a:stretch>
            <a:fillRect/>
          </a:stretch>
        </p:blipFill>
        <p:spPr>
          <a:xfrm>
            <a:off x="344558" y="336696"/>
            <a:ext cx="11317355" cy="6369859"/>
          </a:xfrm>
          <a:prstGeom prst="rect">
            <a:avLst/>
          </a:prstGeom>
        </p:spPr>
      </p:pic>
      <p:pic>
        <p:nvPicPr>
          <p:cNvPr id="3" name="Picture 2">
            <a:extLst>
              <a:ext uri="{FF2B5EF4-FFF2-40B4-BE49-F238E27FC236}">
                <a16:creationId xmlns:a16="http://schemas.microsoft.com/office/drawing/2014/main" id="{7745E3D7-5BDD-4B84-80AA-761A163D9C7E}"/>
              </a:ext>
            </a:extLst>
          </p:cNvPr>
          <p:cNvPicPr>
            <a:picLocks noChangeAspect="1"/>
          </p:cNvPicPr>
          <p:nvPr/>
        </p:nvPicPr>
        <p:blipFill>
          <a:blip r:embed="rId3"/>
          <a:stretch>
            <a:fillRect/>
          </a:stretch>
        </p:blipFill>
        <p:spPr>
          <a:xfrm>
            <a:off x="11059559" y="6383191"/>
            <a:ext cx="409575" cy="276225"/>
          </a:xfrm>
          <a:prstGeom prst="rect">
            <a:avLst/>
          </a:prstGeom>
        </p:spPr>
      </p:pic>
    </p:spTree>
    <p:extLst>
      <p:ext uri="{BB962C8B-B14F-4D97-AF65-F5344CB8AC3E}">
        <p14:creationId xmlns:p14="http://schemas.microsoft.com/office/powerpoint/2010/main" val="173241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567E4C-80E5-49F4-BF10-B99B84147AA9}"/>
              </a:ext>
            </a:extLst>
          </p:cNvPr>
          <p:cNvPicPr>
            <a:picLocks noChangeAspect="1"/>
          </p:cNvPicPr>
          <p:nvPr/>
        </p:nvPicPr>
        <p:blipFill>
          <a:blip r:embed="rId2"/>
          <a:stretch>
            <a:fillRect/>
          </a:stretch>
        </p:blipFill>
        <p:spPr>
          <a:xfrm>
            <a:off x="265044" y="495527"/>
            <a:ext cx="11370366" cy="6143811"/>
          </a:xfrm>
          <a:prstGeom prst="rect">
            <a:avLst/>
          </a:prstGeom>
        </p:spPr>
      </p:pic>
      <p:pic>
        <p:nvPicPr>
          <p:cNvPr id="4" name="Picture 3">
            <a:extLst>
              <a:ext uri="{FF2B5EF4-FFF2-40B4-BE49-F238E27FC236}">
                <a16:creationId xmlns:a16="http://schemas.microsoft.com/office/drawing/2014/main" id="{33338A37-F615-4424-A9AB-07AD44C8103B}"/>
              </a:ext>
            </a:extLst>
          </p:cNvPr>
          <p:cNvPicPr>
            <a:picLocks noChangeAspect="1"/>
          </p:cNvPicPr>
          <p:nvPr/>
        </p:nvPicPr>
        <p:blipFill>
          <a:blip r:embed="rId3"/>
          <a:stretch>
            <a:fillRect/>
          </a:stretch>
        </p:blipFill>
        <p:spPr>
          <a:xfrm>
            <a:off x="11006552" y="6345908"/>
            <a:ext cx="409575" cy="276225"/>
          </a:xfrm>
          <a:prstGeom prst="rect">
            <a:avLst/>
          </a:prstGeom>
        </p:spPr>
      </p:pic>
    </p:spTree>
    <p:extLst>
      <p:ext uri="{BB962C8B-B14F-4D97-AF65-F5344CB8AC3E}">
        <p14:creationId xmlns:p14="http://schemas.microsoft.com/office/powerpoint/2010/main" val="222009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DCBA33-A6B7-4DC4-9B7F-5F37A58F47F6}"/>
              </a:ext>
            </a:extLst>
          </p:cNvPr>
          <p:cNvPicPr>
            <a:picLocks noChangeAspect="1"/>
          </p:cNvPicPr>
          <p:nvPr/>
        </p:nvPicPr>
        <p:blipFill>
          <a:blip r:embed="rId2"/>
          <a:stretch>
            <a:fillRect/>
          </a:stretch>
        </p:blipFill>
        <p:spPr>
          <a:xfrm>
            <a:off x="238540" y="357215"/>
            <a:ext cx="11383618" cy="6282124"/>
          </a:xfrm>
          <a:prstGeom prst="rect">
            <a:avLst/>
          </a:prstGeom>
        </p:spPr>
      </p:pic>
      <p:pic>
        <p:nvPicPr>
          <p:cNvPr id="4" name="Picture 3">
            <a:extLst>
              <a:ext uri="{FF2B5EF4-FFF2-40B4-BE49-F238E27FC236}">
                <a16:creationId xmlns:a16="http://schemas.microsoft.com/office/drawing/2014/main" id="{C10E8470-7DFD-4BB5-B1D8-7A54BE735F26}"/>
              </a:ext>
            </a:extLst>
          </p:cNvPr>
          <p:cNvPicPr>
            <a:picLocks noChangeAspect="1"/>
          </p:cNvPicPr>
          <p:nvPr/>
        </p:nvPicPr>
        <p:blipFill>
          <a:blip r:embed="rId3"/>
          <a:stretch>
            <a:fillRect/>
          </a:stretch>
        </p:blipFill>
        <p:spPr>
          <a:xfrm>
            <a:off x="11225835" y="6232487"/>
            <a:ext cx="409575" cy="227564"/>
          </a:xfrm>
          <a:prstGeom prst="rect">
            <a:avLst/>
          </a:prstGeom>
        </p:spPr>
      </p:pic>
      <p:pic>
        <p:nvPicPr>
          <p:cNvPr id="6" name="Picture 5">
            <a:extLst>
              <a:ext uri="{FF2B5EF4-FFF2-40B4-BE49-F238E27FC236}">
                <a16:creationId xmlns:a16="http://schemas.microsoft.com/office/drawing/2014/main" id="{B691D6F1-0EA0-482D-9E2C-B8B6D0C7925B}"/>
              </a:ext>
            </a:extLst>
          </p:cNvPr>
          <p:cNvPicPr>
            <a:picLocks noChangeAspect="1"/>
          </p:cNvPicPr>
          <p:nvPr/>
        </p:nvPicPr>
        <p:blipFill>
          <a:blip r:embed="rId3"/>
          <a:stretch>
            <a:fillRect/>
          </a:stretch>
        </p:blipFill>
        <p:spPr>
          <a:xfrm>
            <a:off x="11060804" y="6356208"/>
            <a:ext cx="409575" cy="276225"/>
          </a:xfrm>
          <a:prstGeom prst="rect">
            <a:avLst/>
          </a:prstGeom>
        </p:spPr>
      </p:pic>
    </p:spTree>
    <p:extLst>
      <p:ext uri="{BB962C8B-B14F-4D97-AF65-F5344CB8AC3E}">
        <p14:creationId xmlns:p14="http://schemas.microsoft.com/office/powerpoint/2010/main" val="134482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0E8470-7DFD-4BB5-B1D8-7A54BE735F26}"/>
              </a:ext>
            </a:extLst>
          </p:cNvPr>
          <p:cNvPicPr>
            <a:picLocks noChangeAspect="1"/>
          </p:cNvPicPr>
          <p:nvPr/>
        </p:nvPicPr>
        <p:blipFill>
          <a:blip r:embed="rId2"/>
          <a:stretch>
            <a:fillRect/>
          </a:stretch>
        </p:blipFill>
        <p:spPr>
          <a:xfrm>
            <a:off x="11225835" y="6232487"/>
            <a:ext cx="409575" cy="227564"/>
          </a:xfrm>
          <a:prstGeom prst="rect">
            <a:avLst/>
          </a:prstGeom>
        </p:spPr>
      </p:pic>
      <p:pic>
        <p:nvPicPr>
          <p:cNvPr id="6" name="Picture 5">
            <a:extLst>
              <a:ext uri="{FF2B5EF4-FFF2-40B4-BE49-F238E27FC236}">
                <a16:creationId xmlns:a16="http://schemas.microsoft.com/office/drawing/2014/main" id="{B691D6F1-0EA0-482D-9E2C-B8B6D0C7925B}"/>
              </a:ext>
            </a:extLst>
          </p:cNvPr>
          <p:cNvPicPr>
            <a:picLocks noChangeAspect="1"/>
          </p:cNvPicPr>
          <p:nvPr/>
        </p:nvPicPr>
        <p:blipFill>
          <a:blip r:embed="rId2"/>
          <a:stretch>
            <a:fillRect/>
          </a:stretch>
        </p:blipFill>
        <p:spPr>
          <a:xfrm>
            <a:off x="11060804" y="6356208"/>
            <a:ext cx="409575" cy="276225"/>
          </a:xfrm>
          <a:prstGeom prst="rect">
            <a:avLst/>
          </a:prstGeom>
        </p:spPr>
      </p:pic>
      <p:sp>
        <p:nvSpPr>
          <p:cNvPr id="2" name="TextBox 1">
            <a:extLst>
              <a:ext uri="{FF2B5EF4-FFF2-40B4-BE49-F238E27FC236}">
                <a16:creationId xmlns:a16="http://schemas.microsoft.com/office/drawing/2014/main" id="{4EAF0EBA-79F5-4119-A93B-BC63F0253737}"/>
              </a:ext>
            </a:extLst>
          </p:cNvPr>
          <p:cNvSpPr txBox="1"/>
          <p:nvPr/>
        </p:nvSpPr>
        <p:spPr>
          <a:xfrm>
            <a:off x="342900" y="414338"/>
            <a:ext cx="4200525" cy="461665"/>
          </a:xfrm>
          <a:prstGeom prst="rect">
            <a:avLst/>
          </a:prstGeom>
          <a:noFill/>
        </p:spPr>
        <p:txBody>
          <a:bodyPr wrap="square" rtlCol="0">
            <a:spAutoFit/>
          </a:bodyPr>
          <a:lstStyle/>
          <a:p>
            <a:r>
              <a:rPr lang="en-US" sz="2400" b="1" dirty="0"/>
              <a:t>Where to Apply  2FA/MFA</a:t>
            </a:r>
          </a:p>
        </p:txBody>
      </p:sp>
      <p:sp>
        <p:nvSpPr>
          <p:cNvPr id="7" name="TextBox 6">
            <a:extLst>
              <a:ext uri="{FF2B5EF4-FFF2-40B4-BE49-F238E27FC236}">
                <a16:creationId xmlns:a16="http://schemas.microsoft.com/office/drawing/2014/main" id="{0CBE783D-5A6C-4C54-B0C0-152B895B52A8}"/>
              </a:ext>
            </a:extLst>
          </p:cNvPr>
          <p:cNvSpPr txBox="1"/>
          <p:nvPr/>
        </p:nvSpPr>
        <p:spPr>
          <a:xfrm>
            <a:off x="514350" y="1214438"/>
            <a:ext cx="4429125" cy="1846659"/>
          </a:xfrm>
          <a:prstGeom prst="rect">
            <a:avLst/>
          </a:prstGeom>
          <a:noFill/>
        </p:spPr>
        <p:txBody>
          <a:bodyPr wrap="square" rtlCol="0">
            <a:spAutoFit/>
          </a:bodyPr>
          <a:lstStyle/>
          <a:p>
            <a:endParaRPr lang="en-US" sz="2400" dirty="0"/>
          </a:p>
          <a:p>
            <a:r>
              <a:rPr lang="en-US" sz="2400" dirty="0"/>
              <a:t>VPN users : SSL/</a:t>
            </a:r>
            <a:r>
              <a:rPr lang="en-US" sz="2400" dirty="0" err="1"/>
              <a:t>Ipsec</a:t>
            </a:r>
            <a:endParaRPr lang="en-US" sz="2400" dirty="0"/>
          </a:p>
          <a:p>
            <a:r>
              <a:rPr lang="en-US" sz="2400" dirty="0"/>
              <a:t>  </a:t>
            </a:r>
          </a:p>
          <a:p>
            <a:r>
              <a:rPr lang="en-US" sz="2400" dirty="0"/>
              <a:t>Admin users </a:t>
            </a:r>
          </a:p>
          <a:p>
            <a:endParaRPr lang="en-US" dirty="0"/>
          </a:p>
        </p:txBody>
      </p:sp>
    </p:spTree>
    <p:extLst>
      <p:ext uri="{BB962C8B-B14F-4D97-AF65-F5344CB8AC3E}">
        <p14:creationId xmlns:p14="http://schemas.microsoft.com/office/powerpoint/2010/main" val="10827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A303AF-DE0A-4788-8175-FBEE1BF00753}"/>
              </a:ext>
            </a:extLst>
          </p:cNvPr>
          <p:cNvPicPr>
            <a:picLocks noChangeAspect="1"/>
          </p:cNvPicPr>
          <p:nvPr/>
        </p:nvPicPr>
        <p:blipFill>
          <a:blip r:embed="rId2"/>
          <a:stretch>
            <a:fillRect/>
          </a:stretch>
        </p:blipFill>
        <p:spPr>
          <a:xfrm>
            <a:off x="304801" y="355739"/>
            <a:ext cx="11370364" cy="6068282"/>
          </a:xfrm>
          <a:prstGeom prst="rect">
            <a:avLst/>
          </a:prstGeom>
        </p:spPr>
      </p:pic>
      <p:pic>
        <p:nvPicPr>
          <p:cNvPr id="3" name="Picture 2">
            <a:extLst>
              <a:ext uri="{FF2B5EF4-FFF2-40B4-BE49-F238E27FC236}">
                <a16:creationId xmlns:a16="http://schemas.microsoft.com/office/drawing/2014/main" id="{86391EA1-B95D-410B-BD3F-A9E06383B367}"/>
              </a:ext>
            </a:extLst>
          </p:cNvPr>
          <p:cNvPicPr>
            <a:picLocks noChangeAspect="1"/>
          </p:cNvPicPr>
          <p:nvPr/>
        </p:nvPicPr>
        <p:blipFill>
          <a:blip r:embed="rId3"/>
          <a:stretch>
            <a:fillRect/>
          </a:stretch>
        </p:blipFill>
        <p:spPr>
          <a:xfrm>
            <a:off x="11318599" y="6176371"/>
            <a:ext cx="409575" cy="276225"/>
          </a:xfrm>
          <a:prstGeom prst="rect">
            <a:avLst/>
          </a:prstGeom>
        </p:spPr>
      </p:pic>
    </p:spTree>
    <p:extLst>
      <p:ext uri="{BB962C8B-B14F-4D97-AF65-F5344CB8AC3E}">
        <p14:creationId xmlns:p14="http://schemas.microsoft.com/office/powerpoint/2010/main" val="251907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391EA1-B95D-410B-BD3F-A9E06383B367}"/>
              </a:ext>
            </a:extLst>
          </p:cNvPr>
          <p:cNvPicPr>
            <a:picLocks noChangeAspect="1"/>
          </p:cNvPicPr>
          <p:nvPr/>
        </p:nvPicPr>
        <p:blipFill>
          <a:blip r:embed="rId2"/>
          <a:stretch>
            <a:fillRect/>
          </a:stretch>
        </p:blipFill>
        <p:spPr>
          <a:xfrm>
            <a:off x="11318599" y="6176371"/>
            <a:ext cx="409575" cy="276225"/>
          </a:xfrm>
          <a:prstGeom prst="rect">
            <a:avLst/>
          </a:prstGeom>
        </p:spPr>
      </p:pic>
      <p:pic>
        <p:nvPicPr>
          <p:cNvPr id="5" name="Picture 4">
            <a:extLst>
              <a:ext uri="{FF2B5EF4-FFF2-40B4-BE49-F238E27FC236}">
                <a16:creationId xmlns:a16="http://schemas.microsoft.com/office/drawing/2014/main" id="{5A4A8F17-4B52-453C-B4E3-83BEBAF57B61}"/>
              </a:ext>
            </a:extLst>
          </p:cNvPr>
          <p:cNvPicPr>
            <a:picLocks noChangeAspect="1"/>
          </p:cNvPicPr>
          <p:nvPr/>
        </p:nvPicPr>
        <p:blipFill>
          <a:blip r:embed="rId3"/>
          <a:stretch>
            <a:fillRect/>
          </a:stretch>
        </p:blipFill>
        <p:spPr>
          <a:xfrm>
            <a:off x="557212" y="381000"/>
            <a:ext cx="5876925" cy="323850"/>
          </a:xfrm>
          <a:prstGeom prst="rect">
            <a:avLst/>
          </a:prstGeom>
        </p:spPr>
      </p:pic>
      <p:pic>
        <p:nvPicPr>
          <p:cNvPr id="7" name="Picture 6">
            <a:extLst>
              <a:ext uri="{FF2B5EF4-FFF2-40B4-BE49-F238E27FC236}">
                <a16:creationId xmlns:a16="http://schemas.microsoft.com/office/drawing/2014/main" id="{209B033E-86B4-4FC2-935A-3433AE519216}"/>
              </a:ext>
            </a:extLst>
          </p:cNvPr>
          <p:cNvPicPr>
            <a:picLocks noChangeAspect="1"/>
          </p:cNvPicPr>
          <p:nvPr/>
        </p:nvPicPr>
        <p:blipFill>
          <a:blip r:embed="rId4"/>
          <a:stretch>
            <a:fillRect/>
          </a:stretch>
        </p:blipFill>
        <p:spPr>
          <a:xfrm>
            <a:off x="719137" y="1114423"/>
            <a:ext cx="4124325" cy="952500"/>
          </a:xfrm>
          <a:prstGeom prst="rect">
            <a:avLst/>
          </a:prstGeom>
        </p:spPr>
      </p:pic>
      <p:pic>
        <p:nvPicPr>
          <p:cNvPr id="9" name="Picture 8">
            <a:extLst>
              <a:ext uri="{FF2B5EF4-FFF2-40B4-BE49-F238E27FC236}">
                <a16:creationId xmlns:a16="http://schemas.microsoft.com/office/drawing/2014/main" id="{F0F95834-E633-4FEF-BF45-F431FCDFA649}"/>
              </a:ext>
            </a:extLst>
          </p:cNvPr>
          <p:cNvPicPr>
            <a:picLocks noChangeAspect="1"/>
          </p:cNvPicPr>
          <p:nvPr/>
        </p:nvPicPr>
        <p:blipFill>
          <a:blip r:embed="rId5"/>
          <a:stretch>
            <a:fillRect/>
          </a:stretch>
        </p:blipFill>
        <p:spPr>
          <a:xfrm>
            <a:off x="557212" y="2271713"/>
            <a:ext cx="5238750" cy="1743075"/>
          </a:xfrm>
          <a:prstGeom prst="rect">
            <a:avLst/>
          </a:prstGeom>
        </p:spPr>
      </p:pic>
      <p:pic>
        <p:nvPicPr>
          <p:cNvPr id="11" name="Picture 10">
            <a:extLst>
              <a:ext uri="{FF2B5EF4-FFF2-40B4-BE49-F238E27FC236}">
                <a16:creationId xmlns:a16="http://schemas.microsoft.com/office/drawing/2014/main" id="{F8041819-7A32-4BFD-AEFD-6F8964B130AF}"/>
              </a:ext>
            </a:extLst>
          </p:cNvPr>
          <p:cNvPicPr>
            <a:picLocks noChangeAspect="1"/>
          </p:cNvPicPr>
          <p:nvPr/>
        </p:nvPicPr>
        <p:blipFill>
          <a:blip r:embed="rId6"/>
          <a:stretch>
            <a:fillRect/>
          </a:stretch>
        </p:blipFill>
        <p:spPr>
          <a:xfrm>
            <a:off x="557212" y="4219578"/>
            <a:ext cx="5362575" cy="1647825"/>
          </a:xfrm>
          <a:prstGeom prst="rect">
            <a:avLst/>
          </a:prstGeom>
        </p:spPr>
      </p:pic>
    </p:spTree>
    <p:extLst>
      <p:ext uri="{BB962C8B-B14F-4D97-AF65-F5344CB8AC3E}">
        <p14:creationId xmlns:p14="http://schemas.microsoft.com/office/powerpoint/2010/main" val="118629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391EA1-B95D-410B-BD3F-A9E06383B367}"/>
              </a:ext>
            </a:extLst>
          </p:cNvPr>
          <p:cNvPicPr>
            <a:picLocks noChangeAspect="1"/>
          </p:cNvPicPr>
          <p:nvPr/>
        </p:nvPicPr>
        <p:blipFill>
          <a:blip r:embed="rId2"/>
          <a:stretch>
            <a:fillRect/>
          </a:stretch>
        </p:blipFill>
        <p:spPr>
          <a:xfrm>
            <a:off x="11318599" y="6176371"/>
            <a:ext cx="409575" cy="276225"/>
          </a:xfrm>
          <a:prstGeom prst="rect">
            <a:avLst/>
          </a:prstGeom>
        </p:spPr>
      </p:pic>
      <p:pic>
        <p:nvPicPr>
          <p:cNvPr id="4" name="Picture 3">
            <a:extLst>
              <a:ext uri="{FF2B5EF4-FFF2-40B4-BE49-F238E27FC236}">
                <a16:creationId xmlns:a16="http://schemas.microsoft.com/office/drawing/2014/main" id="{D81EBA4F-ED91-4B3A-8224-781068041CBD}"/>
              </a:ext>
            </a:extLst>
          </p:cNvPr>
          <p:cNvPicPr>
            <a:picLocks noChangeAspect="1"/>
          </p:cNvPicPr>
          <p:nvPr/>
        </p:nvPicPr>
        <p:blipFill>
          <a:blip r:embed="rId3"/>
          <a:stretch>
            <a:fillRect/>
          </a:stretch>
        </p:blipFill>
        <p:spPr>
          <a:xfrm>
            <a:off x="819150" y="405404"/>
            <a:ext cx="10499449" cy="6252036"/>
          </a:xfrm>
          <a:prstGeom prst="rect">
            <a:avLst/>
          </a:prstGeom>
        </p:spPr>
      </p:pic>
    </p:spTree>
    <p:extLst>
      <p:ext uri="{BB962C8B-B14F-4D97-AF65-F5344CB8AC3E}">
        <p14:creationId xmlns:p14="http://schemas.microsoft.com/office/powerpoint/2010/main" val="321291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391EA1-B95D-410B-BD3F-A9E06383B367}"/>
              </a:ext>
            </a:extLst>
          </p:cNvPr>
          <p:cNvPicPr>
            <a:picLocks noChangeAspect="1"/>
          </p:cNvPicPr>
          <p:nvPr/>
        </p:nvPicPr>
        <p:blipFill>
          <a:blip r:embed="rId2"/>
          <a:stretch>
            <a:fillRect/>
          </a:stretch>
        </p:blipFill>
        <p:spPr>
          <a:xfrm>
            <a:off x="11318599" y="6176371"/>
            <a:ext cx="409575" cy="276225"/>
          </a:xfrm>
          <a:prstGeom prst="rect">
            <a:avLst/>
          </a:prstGeom>
        </p:spPr>
      </p:pic>
      <p:sp>
        <p:nvSpPr>
          <p:cNvPr id="5" name="TextBox 4">
            <a:extLst>
              <a:ext uri="{FF2B5EF4-FFF2-40B4-BE49-F238E27FC236}">
                <a16:creationId xmlns:a16="http://schemas.microsoft.com/office/drawing/2014/main" id="{FC49BB4D-A6B7-4E2B-8B6C-2A4FF71A6D89}"/>
              </a:ext>
            </a:extLst>
          </p:cNvPr>
          <p:cNvSpPr txBox="1"/>
          <p:nvPr/>
        </p:nvSpPr>
        <p:spPr>
          <a:xfrm>
            <a:off x="389334" y="498366"/>
            <a:ext cx="8483203" cy="369332"/>
          </a:xfrm>
          <a:prstGeom prst="rect">
            <a:avLst/>
          </a:prstGeom>
          <a:noFill/>
        </p:spPr>
        <p:txBody>
          <a:bodyPr wrap="square">
            <a:spAutoFit/>
          </a:bodyPr>
          <a:lstStyle/>
          <a:p>
            <a:r>
              <a:rPr lang="en-US" b="1" i="0" u="none" strike="noStrike" dirty="0">
                <a:effectLst/>
                <a:latin typeface="verdana" panose="020B0604030504040204" pitchFamily="34" charset="0"/>
                <a:hlinkClick r:id="rId3">
                  <a:extLst>
                    <a:ext uri="{A12FA001-AC4F-418D-AE19-62706E023703}">
                      <ahyp:hlinkClr xmlns:ahyp="http://schemas.microsoft.com/office/drawing/2018/hyperlinkcolor" val="tx"/>
                    </a:ext>
                  </a:extLst>
                </a:hlinkClick>
              </a:rPr>
              <a:t>maximum number of logged-in administrators</a:t>
            </a:r>
            <a:endParaRPr lang="en-US" dirty="0"/>
          </a:p>
        </p:txBody>
      </p:sp>
      <p:sp>
        <p:nvSpPr>
          <p:cNvPr id="7" name="TextBox 6">
            <a:extLst>
              <a:ext uri="{FF2B5EF4-FFF2-40B4-BE49-F238E27FC236}">
                <a16:creationId xmlns:a16="http://schemas.microsoft.com/office/drawing/2014/main" id="{D9665099-D735-4BC2-B8FA-3376FF30A364}"/>
              </a:ext>
            </a:extLst>
          </p:cNvPr>
          <p:cNvSpPr txBox="1"/>
          <p:nvPr/>
        </p:nvSpPr>
        <p:spPr>
          <a:xfrm>
            <a:off x="389334" y="1783080"/>
            <a:ext cx="6093618" cy="1477328"/>
          </a:xfrm>
          <a:prstGeom prst="rect">
            <a:avLst/>
          </a:prstGeom>
          <a:noFill/>
        </p:spPr>
        <p:txBody>
          <a:bodyPr wrap="square">
            <a:spAutoFit/>
          </a:bodyPr>
          <a:lstStyle/>
          <a:p>
            <a:r>
              <a:rPr lang="en-US" sz="1800" b="0" i="1" dirty="0">
                <a:solidFill>
                  <a:srgbClr val="4F5458"/>
                </a:solidFill>
                <a:effectLst/>
                <a:latin typeface="Courier New" panose="02070309020205020404" pitchFamily="49" charset="0"/>
              </a:rPr>
              <a:t>FGT# config system global</a:t>
            </a:r>
            <a:br>
              <a:rPr lang="en-US" sz="1800" b="0" i="1" dirty="0">
                <a:solidFill>
                  <a:srgbClr val="4F5458"/>
                </a:solidFill>
                <a:effectLst/>
                <a:latin typeface="Courier New" panose="02070309020205020404" pitchFamily="49" charset="0"/>
              </a:rPr>
            </a:br>
            <a:r>
              <a:rPr lang="en-US" sz="1800" b="0" i="1" dirty="0">
                <a:solidFill>
                  <a:srgbClr val="4F5458"/>
                </a:solidFill>
                <a:effectLst/>
                <a:latin typeface="Courier New" panose="02070309020205020404" pitchFamily="49" charset="0"/>
              </a:rPr>
              <a:t>FGT(global) # set admin-login-max ?</a:t>
            </a:r>
            <a:br>
              <a:rPr lang="en-US" sz="1800" b="0" i="1" dirty="0">
                <a:solidFill>
                  <a:srgbClr val="4F5458"/>
                </a:solidFill>
                <a:effectLst/>
                <a:latin typeface="Courier New" panose="02070309020205020404" pitchFamily="49" charset="0"/>
              </a:rPr>
            </a:br>
            <a:r>
              <a:rPr lang="en-US" sz="1800" b="0" i="1" dirty="0">
                <a:solidFill>
                  <a:srgbClr val="4F5458"/>
                </a:solidFill>
                <a:effectLst/>
                <a:latin typeface="Courier New" panose="02070309020205020404" pitchFamily="49" charset="0"/>
              </a:rPr>
              <a:t>    please input integer value (1-100)</a:t>
            </a:r>
            <a:br>
              <a:rPr lang="en-US" sz="1800" b="0" i="1" dirty="0">
                <a:solidFill>
                  <a:srgbClr val="4F5458"/>
                </a:solidFill>
                <a:effectLst/>
                <a:latin typeface="Courier New" panose="02070309020205020404" pitchFamily="49" charset="0"/>
              </a:rPr>
            </a:br>
            <a:r>
              <a:rPr lang="en-US" sz="1800" b="0" i="1" dirty="0">
                <a:solidFill>
                  <a:srgbClr val="4F5458"/>
                </a:solidFill>
                <a:effectLst/>
                <a:latin typeface="Courier New" panose="02070309020205020404" pitchFamily="49" charset="0"/>
              </a:rPr>
              <a:t>FGT(global) # set admin-login-max </a:t>
            </a:r>
            <a:r>
              <a:rPr lang="en-US" i="1" dirty="0">
                <a:solidFill>
                  <a:srgbClr val="4F5458"/>
                </a:solidFill>
                <a:latin typeface="Courier New" panose="02070309020205020404" pitchFamily="49" charset="0"/>
              </a:rPr>
              <a:t>1</a:t>
            </a:r>
            <a:br>
              <a:rPr lang="en-US" sz="1800" b="0" i="1" dirty="0">
                <a:solidFill>
                  <a:srgbClr val="4F5458"/>
                </a:solidFill>
                <a:effectLst/>
                <a:latin typeface="Courier New" panose="02070309020205020404" pitchFamily="49" charset="0"/>
              </a:rPr>
            </a:br>
            <a:r>
              <a:rPr lang="en-US" sz="1800" b="0" i="1" dirty="0">
                <a:solidFill>
                  <a:srgbClr val="4F5458"/>
                </a:solidFill>
                <a:effectLst/>
                <a:latin typeface="Courier New" panose="02070309020205020404" pitchFamily="49" charset="0"/>
              </a:rPr>
              <a:t>FGT(global) # end</a:t>
            </a:r>
            <a:endParaRPr lang="en-US" dirty="0"/>
          </a:p>
        </p:txBody>
      </p:sp>
    </p:spTree>
    <p:extLst>
      <p:ext uri="{BB962C8B-B14F-4D97-AF65-F5344CB8AC3E}">
        <p14:creationId xmlns:p14="http://schemas.microsoft.com/office/powerpoint/2010/main" val="27598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EEE61-2FFC-402C-A467-68A5EF074D87}"/>
              </a:ext>
            </a:extLst>
          </p:cNvPr>
          <p:cNvSpPr txBox="1"/>
          <p:nvPr/>
        </p:nvSpPr>
        <p:spPr>
          <a:xfrm>
            <a:off x="583924" y="194458"/>
            <a:ext cx="3140765" cy="461665"/>
          </a:xfrm>
          <a:prstGeom prst="rect">
            <a:avLst/>
          </a:prstGeom>
          <a:noFill/>
        </p:spPr>
        <p:txBody>
          <a:bodyPr wrap="square" rtlCol="0">
            <a:spAutoFit/>
          </a:bodyPr>
          <a:lstStyle/>
          <a:p>
            <a:r>
              <a:rPr lang="en-US" sz="2400" b="1" dirty="0"/>
              <a:t> History OF Firewall </a:t>
            </a:r>
          </a:p>
        </p:txBody>
      </p:sp>
      <p:sp>
        <p:nvSpPr>
          <p:cNvPr id="5" name="TextBox 4">
            <a:extLst>
              <a:ext uri="{FF2B5EF4-FFF2-40B4-BE49-F238E27FC236}">
                <a16:creationId xmlns:a16="http://schemas.microsoft.com/office/drawing/2014/main" id="{EC8ABA96-8FF8-4937-9A4A-F4188471E79A}"/>
              </a:ext>
            </a:extLst>
          </p:cNvPr>
          <p:cNvSpPr txBox="1"/>
          <p:nvPr/>
        </p:nvSpPr>
        <p:spPr>
          <a:xfrm>
            <a:off x="677880" y="902643"/>
            <a:ext cx="6093618" cy="5632311"/>
          </a:xfrm>
          <a:prstGeom prst="rect">
            <a:avLst/>
          </a:prstGeom>
          <a:noFill/>
        </p:spPr>
        <p:txBody>
          <a:bodyPr wrap="square">
            <a:spAutoFit/>
          </a:bodyPr>
          <a:lstStyle/>
          <a:p>
            <a:pPr algn="l"/>
            <a:r>
              <a:rPr lang="en-US" sz="2400" b="1" i="0" dirty="0">
                <a:solidFill>
                  <a:srgbClr val="111111"/>
                </a:solidFill>
                <a:effectLst/>
              </a:rPr>
              <a:t>The Seven Layers of the OSI Model are:</a:t>
            </a:r>
          </a:p>
          <a:p>
            <a:pPr algn="l"/>
            <a:endParaRPr lang="en-US" sz="2400" b="0" i="0" dirty="0">
              <a:solidFill>
                <a:srgbClr val="111111"/>
              </a:solidFill>
              <a:effectLst/>
            </a:endParaRPr>
          </a:p>
          <a:p>
            <a:pPr algn="l">
              <a:buFont typeface="Arial" panose="020B0604020202020204" pitchFamily="34" charset="0"/>
              <a:buChar char="•"/>
            </a:pPr>
            <a:r>
              <a:rPr lang="en-US" sz="2400" b="0" i="0" dirty="0">
                <a:solidFill>
                  <a:srgbClr val="111111"/>
                </a:solidFill>
                <a:effectLst/>
              </a:rPr>
              <a:t>Application Layer</a:t>
            </a:r>
          </a:p>
          <a:p>
            <a:pPr algn="l">
              <a:buFont typeface="Arial" panose="020B0604020202020204" pitchFamily="34" charset="0"/>
              <a:buChar char="•"/>
            </a:pPr>
            <a:endParaRPr lang="en-US" sz="2400" b="0" i="0" dirty="0">
              <a:solidFill>
                <a:srgbClr val="111111"/>
              </a:solidFill>
              <a:effectLst/>
            </a:endParaRPr>
          </a:p>
          <a:p>
            <a:pPr algn="l">
              <a:buFont typeface="Arial" panose="020B0604020202020204" pitchFamily="34" charset="0"/>
              <a:buChar char="•"/>
            </a:pPr>
            <a:r>
              <a:rPr lang="en-US" sz="2400" b="0" i="0" dirty="0">
                <a:solidFill>
                  <a:srgbClr val="111111"/>
                </a:solidFill>
                <a:effectLst/>
              </a:rPr>
              <a:t>Presentation Layer</a:t>
            </a:r>
          </a:p>
          <a:p>
            <a:pPr algn="l">
              <a:buFont typeface="Arial" panose="020B0604020202020204" pitchFamily="34" charset="0"/>
              <a:buChar char="•"/>
            </a:pPr>
            <a:endParaRPr lang="en-US" sz="2400" b="0" i="0" dirty="0">
              <a:solidFill>
                <a:srgbClr val="111111"/>
              </a:solidFill>
              <a:effectLst/>
            </a:endParaRPr>
          </a:p>
          <a:p>
            <a:pPr algn="l">
              <a:buFont typeface="Arial" panose="020B0604020202020204" pitchFamily="34" charset="0"/>
              <a:buChar char="•"/>
            </a:pPr>
            <a:r>
              <a:rPr lang="en-US" sz="2400" b="0" i="0" dirty="0">
                <a:solidFill>
                  <a:srgbClr val="111111"/>
                </a:solidFill>
                <a:effectLst/>
              </a:rPr>
              <a:t>Session Layer</a:t>
            </a:r>
          </a:p>
          <a:p>
            <a:pPr algn="l">
              <a:buFont typeface="Arial" panose="020B0604020202020204" pitchFamily="34" charset="0"/>
              <a:buChar char="•"/>
            </a:pPr>
            <a:endParaRPr lang="en-US" sz="2400" b="0" i="0" dirty="0">
              <a:solidFill>
                <a:srgbClr val="111111"/>
              </a:solidFill>
              <a:effectLst/>
            </a:endParaRPr>
          </a:p>
          <a:p>
            <a:pPr algn="l">
              <a:buFont typeface="Arial" panose="020B0604020202020204" pitchFamily="34" charset="0"/>
              <a:buChar char="•"/>
            </a:pPr>
            <a:r>
              <a:rPr lang="en-US" sz="2400" b="0" i="0" dirty="0">
                <a:solidFill>
                  <a:srgbClr val="111111"/>
                </a:solidFill>
                <a:effectLst/>
              </a:rPr>
              <a:t>Transport Layer</a:t>
            </a:r>
          </a:p>
          <a:p>
            <a:pPr algn="l">
              <a:buFont typeface="Arial" panose="020B0604020202020204" pitchFamily="34" charset="0"/>
              <a:buChar char="•"/>
            </a:pPr>
            <a:endParaRPr lang="en-US" sz="2400" b="0" i="0" dirty="0">
              <a:solidFill>
                <a:srgbClr val="111111"/>
              </a:solidFill>
              <a:effectLst/>
            </a:endParaRPr>
          </a:p>
          <a:p>
            <a:pPr algn="l">
              <a:buFont typeface="Arial" panose="020B0604020202020204" pitchFamily="34" charset="0"/>
              <a:buChar char="•"/>
            </a:pPr>
            <a:r>
              <a:rPr lang="en-US" sz="2400" b="0" i="0" dirty="0">
                <a:solidFill>
                  <a:srgbClr val="111111"/>
                </a:solidFill>
                <a:effectLst/>
              </a:rPr>
              <a:t>Network Layer </a:t>
            </a:r>
          </a:p>
          <a:p>
            <a:pPr algn="l">
              <a:buFont typeface="Arial" panose="020B0604020202020204" pitchFamily="34" charset="0"/>
              <a:buChar char="•"/>
            </a:pPr>
            <a:endParaRPr lang="en-US" sz="2400" b="0" i="0" dirty="0">
              <a:solidFill>
                <a:srgbClr val="111111"/>
              </a:solidFill>
              <a:effectLst/>
            </a:endParaRPr>
          </a:p>
          <a:p>
            <a:pPr algn="l">
              <a:buFont typeface="Arial" panose="020B0604020202020204" pitchFamily="34" charset="0"/>
              <a:buChar char="•"/>
            </a:pPr>
            <a:r>
              <a:rPr lang="en-US" sz="2400" b="0" i="0" dirty="0">
                <a:solidFill>
                  <a:srgbClr val="111111"/>
                </a:solidFill>
                <a:effectLst/>
              </a:rPr>
              <a:t>Data Link Layer</a:t>
            </a:r>
          </a:p>
          <a:p>
            <a:pPr algn="l">
              <a:buFont typeface="Arial" panose="020B0604020202020204" pitchFamily="34" charset="0"/>
              <a:buChar char="•"/>
            </a:pPr>
            <a:endParaRPr lang="en-US" sz="2400" b="0" i="0" dirty="0">
              <a:solidFill>
                <a:srgbClr val="111111"/>
              </a:solidFill>
              <a:effectLst/>
            </a:endParaRPr>
          </a:p>
          <a:p>
            <a:pPr algn="l">
              <a:buFont typeface="Arial" panose="020B0604020202020204" pitchFamily="34" charset="0"/>
              <a:buChar char="•"/>
            </a:pPr>
            <a:r>
              <a:rPr lang="en-US" sz="2400" b="0" i="0" dirty="0">
                <a:solidFill>
                  <a:srgbClr val="111111"/>
                </a:solidFill>
                <a:effectLst/>
              </a:rPr>
              <a:t>Physical Layer</a:t>
            </a:r>
          </a:p>
        </p:txBody>
      </p:sp>
      <p:pic>
        <p:nvPicPr>
          <p:cNvPr id="1028" name="Picture 4" descr="What is OSI Model | 7 Layers Explained | Imperva">
            <a:extLst>
              <a:ext uri="{FF2B5EF4-FFF2-40B4-BE49-F238E27FC236}">
                <a16:creationId xmlns:a16="http://schemas.microsoft.com/office/drawing/2014/main" id="{E60D7B07-F608-4C3C-9CF5-13E8F32CA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1428749"/>
            <a:ext cx="5877928" cy="497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10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391EA1-B95D-410B-BD3F-A9E06383B367}"/>
              </a:ext>
            </a:extLst>
          </p:cNvPr>
          <p:cNvPicPr>
            <a:picLocks noChangeAspect="1"/>
          </p:cNvPicPr>
          <p:nvPr/>
        </p:nvPicPr>
        <p:blipFill>
          <a:blip r:embed="rId2"/>
          <a:stretch>
            <a:fillRect/>
          </a:stretch>
        </p:blipFill>
        <p:spPr>
          <a:xfrm>
            <a:off x="11318599" y="6176371"/>
            <a:ext cx="409575" cy="276225"/>
          </a:xfrm>
          <a:prstGeom prst="rect">
            <a:avLst/>
          </a:prstGeom>
        </p:spPr>
      </p:pic>
      <p:pic>
        <p:nvPicPr>
          <p:cNvPr id="4" name="Picture 3">
            <a:extLst>
              <a:ext uri="{FF2B5EF4-FFF2-40B4-BE49-F238E27FC236}">
                <a16:creationId xmlns:a16="http://schemas.microsoft.com/office/drawing/2014/main" id="{3827C3A9-733C-487B-981D-E85DBED58674}"/>
              </a:ext>
            </a:extLst>
          </p:cNvPr>
          <p:cNvPicPr>
            <a:picLocks noChangeAspect="1"/>
          </p:cNvPicPr>
          <p:nvPr/>
        </p:nvPicPr>
        <p:blipFill>
          <a:blip r:embed="rId3"/>
          <a:stretch>
            <a:fillRect/>
          </a:stretch>
        </p:blipFill>
        <p:spPr>
          <a:xfrm>
            <a:off x="1019175" y="1457325"/>
            <a:ext cx="4667250" cy="1514475"/>
          </a:xfrm>
          <a:prstGeom prst="rect">
            <a:avLst/>
          </a:prstGeom>
        </p:spPr>
      </p:pic>
    </p:spTree>
    <p:extLst>
      <p:ext uri="{BB962C8B-B14F-4D97-AF65-F5344CB8AC3E}">
        <p14:creationId xmlns:p14="http://schemas.microsoft.com/office/powerpoint/2010/main" val="301260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670A6B-E5E5-40F4-B540-736CCE943CA3}"/>
              </a:ext>
            </a:extLst>
          </p:cNvPr>
          <p:cNvPicPr>
            <a:picLocks noChangeAspect="1"/>
          </p:cNvPicPr>
          <p:nvPr/>
        </p:nvPicPr>
        <p:blipFill>
          <a:blip r:embed="rId3"/>
          <a:stretch>
            <a:fillRect/>
          </a:stretch>
        </p:blipFill>
        <p:spPr>
          <a:xfrm>
            <a:off x="318052" y="336660"/>
            <a:ext cx="11317357" cy="6276175"/>
          </a:xfrm>
          <a:prstGeom prst="rect">
            <a:avLst/>
          </a:prstGeom>
        </p:spPr>
      </p:pic>
      <p:pic>
        <p:nvPicPr>
          <p:cNvPr id="3" name="Picture 2">
            <a:extLst>
              <a:ext uri="{FF2B5EF4-FFF2-40B4-BE49-F238E27FC236}">
                <a16:creationId xmlns:a16="http://schemas.microsoft.com/office/drawing/2014/main" id="{A7BF8967-B384-492A-B161-D5CD152DBFBB}"/>
              </a:ext>
            </a:extLst>
          </p:cNvPr>
          <p:cNvPicPr>
            <a:picLocks noChangeAspect="1"/>
          </p:cNvPicPr>
          <p:nvPr/>
        </p:nvPicPr>
        <p:blipFill>
          <a:blip r:embed="rId4"/>
          <a:stretch>
            <a:fillRect/>
          </a:stretch>
        </p:blipFill>
        <p:spPr>
          <a:xfrm>
            <a:off x="11059560" y="6320045"/>
            <a:ext cx="409575" cy="276225"/>
          </a:xfrm>
          <a:prstGeom prst="rect">
            <a:avLst/>
          </a:prstGeom>
        </p:spPr>
      </p:pic>
    </p:spTree>
    <p:extLst>
      <p:ext uri="{BB962C8B-B14F-4D97-AF65-F5344CB8AC3E}">
        <p14:creationId xmlns:p14="http://schemas.microsoft.com/office/powerpoint/2010/main" val="409486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F8967-B384-492A-B161-D5CD152DBFBB}"/>
              </a:ext>
            </a:extLst>
          </p:cNvPr>
          <p:cNvPicPr>
            <a:picLocks noChangeAspect="1"/>
          </p:cNvPicPr>
          <p:nvPr/>
        </p:nvPicPr>
        <p:blipFill>
          <a:blip r:embed="rId3"/>
          <a:stretch>
            <a:fillRect/>
          </a:stretch>
        </p:blipFill>
        <p:spPr>
          <a:xfrm>
            <a:off x="11059560" y="6320045"/>
            <a:ext cx="409575" cy="276225"/>
          </a:xfrm>
          <a:prstGeom prst="rect">
            <a:avLst/>
          </a:prstGeom>
        </p:spPr>
      </p:pic>
      <p:pic>
        <p:nvPicPr>
          <p:cNvPr id="7" name="Picture 6">
            <a:extLst>
              <a:ext uri="{FF2B5EF4-FFF2-40B4-BE49-F238E27FC236}">
                <a16:creationId xmlns:a16="http://schemas.microsoft.com/office/drawing/2014/main" id="{4F80AADD-1AF8-BAEA-D391-E8FE30DC82EB}"/>
              </a:ext>
            </a:extLst>
          </p:cNvPr>
          <p:cNvPicPr>
            <a:picLocks noChangeAspect="1"/>
          </p:cNvPicPr>
          <p:nvPr/>
        </p:nvPicPr>
        <p:blipFill>
          <a:blip r:embed="rId4"/>
          <a:stretch>
            <a:fillRect/>
          </a:stretch>
        </p:blipFill>
        <p:spPr>
          <a:xfrm>
            <a:off x="333375" y="257175"/>
            <a:ext cx="4724400" cy="514350"/>
          </a:xfrm>
          <a:prstGeom prst="rect">
            <a:avLst/>
          </a:prstGeom>
        </p:spPr>
      </p:pic>
      <p:pic>
        <p:nvPicPr>
          <p:cNvPr id="9" name="Picture 8">
            <a:extLst>
              <a:ext uri="{FF2B5EF4-FFF2-40B4-BE49-F238E27FC236}">
                <a16:creationId xmlns:a16="http://schemas.microsoft.com/office/drawing/2014/main" id="{9B26904B-E984-FA84-8343-BA278D57ACFD}"/>
              </a:ext>
            </a:extLst>
          </p:cNvPr>
          <p:cNvPicPr>
            <a:picLocks noChangeAspect="1"/>
          </p:cNvPicPr>
          <p:nvPr/>
        </p:nvPicPr>
        <p:blipFill>
          <a:blip r:embed="rId5"/>
          <a:stretch>
            <a:fillRect/>
          </a:stretch>
        </p:blipFill>
        <p:spPr>
          <a:xfrm>
            <a:off x="195263" y="962023"/>
            <a:ext cx="6777037" cy="5210177"/>
          </a:xfrm>
          <a:prstGeom prst="rect">
            <a:avLst/>
          </a:prstGeom>
        </p:spPr>
      </p:pic>
      <p:sp>
        <p:nvSpPr>
          <p:cNvPr id="11" name="TextBox 10">
            <a:extLst>
              <a:ext uri="{FF2B5EF4-FFF2-40B4-BE49-F238E27FC236}">
                <a16:creationId xmlns:a16="http://schemas.microsoft.com/office/drawing/2014/main" id="{135C64B8-0823-4B41-50AC-A9D7601BE170}"/>
              </a:ext>
            </a:extLst>
          </p:cNvPr>
          <p:cNvSpPr txBox="1"/>
          <p:nvPr/>
        </p:nvSpPr>
        <p:spPr>
          <a:xfrm>
            <a:off x="7134227" y="771525"/>
            <a:ext cx="5076823" cy="5632311"/>
          </a:xfrm>
          <a:prstGeom prst="rect">
            <a:avLst/>
          </a:prstGeom>
          <a:noFill/>
        </p:spPr>
        <p:txBody>
          <a:bodyPr wrap="square">
            <a:spAutoFit/>
          </a:bodyPr>
          <a:lstStyle/>
          <a:p>
            <a:r>
              <a:rPr lang="en-US" b="1" u="none" strike="noStrike" dirty="0">
                <a:effectLst/>
              </a:rPr>
              <a:t> </a:t>
            </a:r>
            <a:r>
              <a:rPr lang="en-US" b="1" dirty="0">
                <a:effectLst/>
              </a:rPr>
              <a:t>Fortitelemetry</a:t>
            </a:r>
            <a:r>
              <a:rPr lang="en-US" dirty="0">
                <a:effectLst/>
              </a:rPr>
              <a:t> is the protocol used for information sharing between Fortinet devices within the </a:t>
            </a:r>
            <a:r>
              <a:rPr lang="en-US" b="1" dirty="0">
                <a:effectLst/>
              </a:rPr>
              <a:t>security fabric</a:t>
            </a:r>
            <a:r>
              <a:rPr lang="en-US" dirty="0">
                <a:effectLst/>
              </a:rPr>
              <a:t>. The security fabric is a way of devices integrating and sharing information to provide a wholistic view of the network and events within it.</a:t>
            </a:r>
          </a:p>
          <a:p>
            <a:r>
              <a:rPr lang="en-US" b="1" dirty="0">
                <a:effectLst/>
              </a:rPr>
              <a:t>For instance</a:t>
            </a:r>
            <a:r>
              <a:rPr lang="en-US" dirty="0">
                <a:effectLst/>
              </a:rPr>
              <a:t>, if a user gets an email with zero to Fortisandbox for a ready</a:t>
            </a:r>
            <a:r>
              <a:rPr lang="en-US" dirty="0"/>
              <a:t> malware, Fortimail can send the attachment re</a:t>
            </a:r>
            <a:r>
              <a:rPr lang="en-US" dirty="0">
                <a:effectLst/>
              </a:rPr>
              <a:t>sult, Fortisandbox will discover that it is malicious tell the Fortimail to quarantine the file, but then ALSO it will tell every Fortigate and FortiClient in the environment (through Fortitelemetry) about the malicious file, ensuring that the file is quarantined everywhere in the network, even if a user did somehow get the file. You also can setup automated actions, such as quarantining an endpoint if a compromise is discovered, which would take place across the entire fabric, regardless of where the user is located.</a:t>
            </a:r>
          </a:p>
        </p:txBody>
      </p:sp>
    </p:spTree>
    <p:extLst>
      <p:ext uri="{BB962C8B-B14F-4D97-AF65-F5344CB8AC3E}">
        <p14:creationId xmlns:p14="http://schemas.microsoft.com/office/powerpoint/2010/main" val="204693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F8967-B384-492A-B161-D5CD152DBFBB}"/>
              </a:ext>
            </a:extLst>
          </p:cNvPr>
          <p:cNvPicPr>
            <a:picLocks noChangeAspect="1"/>
          </p:cNvPicPr>
          <p:nvPr/>
        </p:nvPicPr>
        <p:blipFill>
          <a:blip r:embed="rId3"/>
          <a:stretch>
            <a:fillRect/>
          </a:stretch>
        </p:blipFill>
        <p:spPr>
          <a:xfrm>
            <a:off x="11059560" y="6320045"/>
            <a:ext cx="409575" cy="276225"/>
          </a:xfrm>
          <a:prstGeom prst="rect">
            <a:avLst/>
          </a:prstGeom>
        </p:spPr>
      </p:pic>
      <p:sp>
        <p:nvSpPr>
          <p:cNvPr id="2" name="TextBox 1">
            <a:extLst>
              <a:ext uri="{FF2B5EF4-FFF2-40B4-BE49-F238E27FC236}">
                <a16:creationId xmlns:a16="http://schemas.microsoft.com/office/drawing/2014/main" id="{518412BF-CFB6-40F2-A3A8-75892482B123}"/>
              </a:ext>
            </a:extLst>
          </p:cNvPr>
          <p:cNvSpPr txBox="1"/>
          <p:nvPr/>
        </p:nvSpPr>
        <p:spPr>
          <a:xfrm>
            <a:off x="485775" y="385762"/>
            <a:ext cx="5043487" cy="830997"/>
          </a:xfrm>
          <a:prstGeom prst="rect">
            <a:avLst/>
          </a:prstGeom>
          <a:noFill/>
        </p:spPr>
        <p:txBody>
          <a:bodyPr wrap="square" rtlCol="0">
            <a:spAutoFit/>
          </a:bodyPr>
          <a:lstStyle/>
          <a:p>
            <a:pPr algn="l"/>
            <a:r>
              <a:rPr lang="en-US" sz="2400" b="1" i="0" dirty="0">
                <a:effectLst/>
                <a:latin typeface="Roboto" panose="02000000000000000000" pitchFamily="2" charset="0"/>
              </a:rPr>
              <a:t>Secure your admin account</a:t>
            </a:r>
          </a:p>
          <a:p>
            <a:endParaRPr lang="en-US" sz="2400" b="1" dirty="0"/>
          </a:p>
        </p:txBody>
      </p:sp>
      <p:sp>
        <p:nvSpPr>
          <p:cNvPr id="4" name="TextBox 3">
            <a:extLst>
              <a:ext uri="{FF2B5EF4-FFF2-40B4-BE49-F238E27FC236}">
                <a16:creationId xmlns:a16="http://schemas.microsoft.com/office/drawing/2014/main" id="{84DDFCD2-496C-4FFE-92F7-6798F4FA54AA}"/>
              </a:ext>
            </a:extLst>
          </p:cNvPr>
          <p:cNvSpPr txBox="1"/>
          <p:nvPr/>
        </p:nvSpPr>
        <p:spPr>
          <a:xfrm>
            <a:off x="485776" y="1355258"/>
            <a:ext cx="354329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Two Factor Authentication</a:t>
            </a:r>
          </a:p>
          <a:p>
            <a:pPr marL="285750" indent="-285750">
              <a:buFont typeface="Wingdings" panose="05000000000000000000" pitchFamily="2" charset="2"/>
              <a:buChar char="§"/>
            </a:pPr>
            <a:r>
              <a:rPr lang="en-US" dirty="0"/>
              <a:t>Trusted  Host  </a:t>
            </a:r>
          </a:p>
        </p:txBody>
      </p:sp>
      <p:pic>
        <p:nvPicPr>
          <p:cNvPr id="7" name="Picture 6">
            <a:extLst>
              <a:ext uri="{FF2B5EF4-FFF2-40B4-BE49-F238E27FC236}">
                <a16:creationId xmlns:a16="http://schemas.microsoft.com/office/drawing/2014/main" id="{D27CC947-6938-4FF7-976D-E7D67AE8907A}"/>
              </a:ext>
            </a:extLst>
          </p:cNvPr>
          <p:cNvPicPr>
            <a:picLocks noChangeAspect="1"/>
          </p:cNvPicPr>
          <p:nvPr/>
        </p:nvPicPr>
        <p:blipFill>
          <a:blip r:embed="rId4"/>
          <a:stretch>
            <a:fillRect/>
          </a:stretch>
        </p:blipFill>
        <p:spPr>
          <a:xfrm>
            <a:off x="3687210" y="1032093"/>
            <a:ext cx="7781925" cy="3239870"/>
          </a:xfrm>
          <a:prstGeom prst="rect">
            <a:avLst/>
          </a:prstGeom>
        </p:spPr>
      </p:pic>
    </p:spTree>
    <p:extLst>
      <p:ext uri="{BB962C8B-B14F-4D97-AF65-F5344CB8AC3E}">
        <p14:creationId xmlns:p14="http://schemas.microsoft.com/office/powerpoint/2010/main" val="378969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1D7DF-F340-4EFE-A61F-5733F90B5B8A}"/>
              </a:ext>
            </a:extLst>
          </p:cNvPr>
          <p:cNvPicPr>
            <a:picLocks noChangeAspect="1"/>
          </p:cNvPicPr>
          <p:nvPr/>
        </p:nvPicPr>
        <p:blipFill>
          <a:blip r:embed="rId2"/>
          <a:stretch>
            <a:fillRect/>
          </a:stretch>
        </p:blipFill>
        <p:spPr>
          <a:xfrm>
            <a:off x="318051" y="259661"/>
            <a:ext cx="11146323" cy="6326669"/>
          </a:xfrm>
          <a:prstGeom prst="rect">
            <a:avLst/>
          </a:prstGeom>
        </p:spPr>
      </p:pic>
      <p:pic>
        <p:nvPicPr>
          <p:cNvPr id="6" name="Picture 5">
            <a:extLst>
              <a:ext uri="{FF2B5EF4-FFF2-40B4-BE49-F238E27FC236}">
                <a16:creationId xmlns:a16="http://schemas.microsoft.com/office/drawing/2014/main" id="{8B4A9224-28B1-48F8-959E-D8090E498C8B}"/>
              </a:ext>
            </a:extLst>
          </p:cNvPr>
          <p:cNvPicPr>
            <a:picLocks noChangeAspect="1"/>
          </p:cNvPicPr>
          <p:nvPr/>
        </p:nvPicPr>
        <p:blipFill>
          <a:blip r:embed="rId3"/>
          <a:stretch>
            <a:fillRect/>
          </a:stretch>
        </p:blipFill>
        <p:spPr>
          <a:xfrm>
            <a:off x="11054799" y="6310105"/>
            <a:ext cx="409575" cy="276225"/>
          </a:xfrm>
          <a:prstGeom prst="rect">
            <a:avLst/>
          </a:prstGeom>
        </p:spPr>
      </p:pic>
    </p:spTree>
    <p:extLst>
      <p:ext uri="{BB962C8B-B14F-4D97-AF65-F5344CB8AC3E}">
        <p14:creationId xmlns:p14="http://schemas.microsoft.com/office/powerpoint/2010/main" val="67854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F8967-B384-492A-B161-D5CD152DBFBB}"/>
              </a:ext>
            </a:extLst>
          </p:cNvPr>
          <p:cNvPicPr>
            <a:picLocks noChangeAspect="1"/>
          </p:cNvPicPr>
          <p:nvPr/>
        </p:nvPicPr>
        <p:blipFill>
          <a:blip r:embed="rId3"/>
          <a:stretch>
            <a:fillRect/>
          </a:stretch>
        </p:blipFill>
        <p:spPr>
          <a:xfrm>
            <a:off x="11059560" y="6320045"/>
            <a:ext cx="409575" cy="276225"/>
          </a:xfrm>
          <a:prstGeom prst="rect">
            <a:avLst/>
          </a:prstGeom>
        </p:spPr>
      </p:pic>
      <p:sp>
        <p:nvSpPr>
          <p:cNvPr id="2" name="TextBox 1">
            <a:extLst>
              <a:ext uri="{FF2B5EF4-FFF2-40B4-BE49-F238E27FC236}">
                <a16:creationId xmlns:a16="http://schemas.microsoft.com/office/drawing/2014/main" id="{518412BF-CFB6-40F2-A3A8-75892482B123}"/>
              </a:ext>
            </a:extLst>
          </p:cNvPr>
          <p:cNvSpPr txBox="1"/>
          <p:nvPr/>
        </p:nvSpPr>
        <p:spPr>
          <a:xfrm>
            <a:off x="485776" y="385762"/>
            <a:ext cx="5219700" cy="830997"/>
          </a:xfrm>
          <a:prstGeom prst="rect">
            <a:avLst/>
          </a:prstGeom>
          <a:noFill/>
        </p:spPr>
        <p:txBody>
          <a:bodyPr wrap="square" rtlCol="0">
            <a:spAutoFit/>
          </a:bodyPr>
          <a:lstStyle/>
          <a:p>
            <a:pPr algn="l"/>
            <a:r>
              <a:rPr lang="en-US" sz="2400" b="1" i="0" dirty="0">
                <a:solidFill>
                  <a:srgbClr val="2D2D2D"/>
                </a:solidFill>
                <a:effectLst/>
                <a:latin typeface="Lato" panose="020F0502020204030203" pitchFamily="34" charset="0"/>
              </a:rPr>
              <a:t>Configuration save mode</a:t>
            </a:r>
            <a:endParaRPr lang="en-US" sz="2400" b="1" i="0" dirty="0">
              <a:effectLst/>
              <a:latin typeface="Roboto" panose="02000000000000000000" pitchFamily="2" charset="0"/>
            </a:endParaRPr>
          </a:p>
          <a:p>
            <a:endParaRPr lang="en-US" sz="2400" dirty="0"/>
          </a:p>
        </p:txBody>
      </p:sp>
      <p:pic>
        <p:nvPicPr>
          <p:cNvPr id="6" name="Picture 5">
            <a:extLst>
              <a:ext uri="{FF2B5EF4-FFF2-40B4-BE49-F238E27FC236}">
                <a16:creationId xmlns:a16="http://schemas.microsoft.com/office/drawing/2014/main" id="{83E3DF65-2FD0-433F-82FA-BA510CAB9EAC}"/>
              </a:ext>
            </a:extLst>
          </p:cNvPr>
          <p:cNvPicPr>
            <a:picLocks noChangeAspect="1"/>
          </p:cNvPicPr>
          <p:nvPr/>
        </p:nvPicPr>
        <p:blipFill>
          <a:blip r:embed="rId4"/>
          <a:stretch>
            <a:fillRect/>
          </a:stretch>
        </p:blipFill>
        <p:spPr>
          <a:xfrm>
            <a:off x="524910" y="1343024"/>
            <a:ext cx="10534650" cy="3571875"/>
          </a:xfrm>
          <a:prstGeom prst="rect">
            <a:avLst/>
          </a:prstGeom>
        </p:spPr>
      </p:pic>
      <p:pic>
        <p:nvPicPr>
          <p:cNvPr id="9" name="Picture 8">
            <a:extLst>
              <a:ext uri="{FF2B5EF4-FFF2-40B4-BE49-F238E27FC236}">
                <a16:creationId xmlns:a16="http://schemas.microsoft.com/office/drawing/2014/main" id="{7A5ECE3E-6A79-424D-B109-A5398E7DD331}"/>
              </a:ext>
            </a:extLst>
          </p:cNvPr>
          <p:cNvPicPr>
            <a:picLocks noChangeAspect="1"/>
          </p:cNvPicPr>
          <p:nvPr/>
        </p:nvPicPr>
        <p:blipFill>
          <a:blip r:embed="rId5"/>
          <a:stretch>
            <a:fillRect/>
          </a:stretch>
        </p:blipFill>
        <p:spPr>
          <a:xfrm>
            <a:off x="6629400" y="1700211"/>
            <a:ext cx="5219700" cy="2343150"/>
          </a:xfrm>
          <a:prstGeom prst="rect">
            <a:avLst/>
          </a:prstGeom>
        </p:spPr>
      </p:pic>
    </p:spTree>
    <p:extLst>
      <p:ext uri="{BB962C8B-B14F-4D97-AF65-F5344CB8AC3E}">
        <p14:creationId xmlns:p14="http://schemas.microsoft.com/office/powerpoint/2010/main" val="7722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551CD-7224-4FCE-9471-54E6AE58E4A8}"/>
              </a:ext>
            </a:extLst>
          </p:cNvPr>
          <p:cNvPicPr>
            <a:picLocks noChangeAspect="1"/>
          </p:cNvPicPr>
          <p:nvPr/>
        </p:nvPicPr>
        <p:blipFill>
          <a:blip r:embed="rId2"/>
          <a:stretch>
            <a:fillRect/>
          </a:stretch>
        </p:blipFill>
        <p:spPr>
          <a:xfrm>
            <a:off x="213071" y="237545"/>
            <a:ext cx="11503237" cy="6289565"/>
          </a:xfrm>
          <a:prstGeom prst="rect">
            <a:avLst/>
          </a:prstGeom>
        </p:spPr>
      </p:pic>
      <p:pic>
        <p:nvPicPr>
          <p:cNvPr id="4" name="Picture 3">
            <a:extLst>
              <a:ext uri="{FF2B5EF4-FFF2-40B4-BE49-F238E27FC236}">
                <a16:creationId xmlns:a16="http://schemas.microsoft.com/office/drawing/2014/main" id="{4A10EBD2-8E8E-4BDF-8A17-F689E2044D0D}"/>
              </a:ext>
            </a:extLst>
          </p:cNvPr>
          <p:cNvPicPr>
            <a:picLocks noChangeAspect="1"/>
          </p:cNvPicPr>
          <p:nvPr/>
        </p:nvPicPr>
        <p:blipFill>
          <a:blip r:embed="rId3"/>
          <a:stretch>
            <a:fillRect/>
          </a:stretch>
        </p:blipFill>
        <p:spPr>
          <a:xfrm>
            <a:off x="11072812" y="6336610"/>
            <a:ext cx="409575" cy="276225"/>
          </a:xfrm>
          <a:prstGeom prst="rect">
            <a:avLst/>
          </a:prstGeom>
        </p:spPr>
      </p:pic>
      <p:sp>
        <p:nvSpPr>
          <p:cNvPr id="2" name="TextBox 1">
            <a:extLst>
              <a:ext uri="{FF2B5EF4-FFF2-40B4-BE49-F238E27FC236}">
                <a16:creationId xmlns:a16="http://schemas.microsoft.com/office/drawing/2014/main" id="{AA006C53-BE0B-4DA5-9332-EB4C55571930}"/>
              </a:ext>
            </a:extLst>
          </p:cNvPr>
          <p:cNvSpPr txBox="1"/>
          <p:nvPr/>
        </p:nvSpPr>
        <p:spPr>
          <a:xfrm>
            <a:off x="8143874" y="1633240"/>
            <a:ext cx="2928938" cy="923330"/>
          </a:xfrm>
          <a:prstGeom prst="rect">
            <a:avLst/>
          </a:prstGeom>
          <a:noFill/>
        </p:spPr>
        <p:txBody>
          <a:bodyPr wrap="square" rtlCol="0">
            <a:spAutoFit/>
          </a:bodyPr>
          <a:lstStyle/>
          <a:p>
            <a:r>
              <a:rPr lang="en-US" dirty="0"/>
              <a:t>Config sys admin</a:t>
            </a:r>
          </a:p>
          <a:p>
            <a:r>
              <a:rPr lang="en-US" dirty="0"/>
              <a:t>Edit admin </a:t>
            </a:r>
          </a:p>
          <a:p>
            <a:r>
              <a:rPr lang="en-US" dirty="0"/>
              <a:t>Set password admin2</a:t>
            </a:r>
          </a:p>
        </p:txBody>
      </p:sp>
      <p:cxnSp>
        <p:nvCxnSpPr>
          <p:cNvPr id="6" name="Straight Arrow Connector 5">
            <a:extLst>
              <a:ext uri="{FF2B5EF4-FFF2-40B4-BE49-F238E27FC236}">
                <a16:creationId xmlns:a16="http://schemas.microsoft.com/office/drawing/2014/main" id="{DB492D32-3155-4BEF-B4B5-8519BB7CF3C6}"/>
              </a:ext>
            </a:extLst>
          </p:cNvPr>
          <p:cNvCxnSpPr>
            <a:cxnSpLocks/>
          </p:cNvCxnSpPr>
          <p:nvPr/>
        </p:nvCxnSpPr>
        <p:spPr>
          <a:xfrm flipV="1">
            <a:off x="4314825" y="2061865"/>
            <a:ext cx="3671888" cy="3304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348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0EBD2-8E8E-4BDF-8A17-F689E2044D0D}"/>
              </a:ext>
            </a:extLst>
          </p:cNvPr>
          <p:cNvPicPr>
            <a:picLocks noChangeAspect="1"/>
          </p:cNvPicPr>
          <p:nvPr/>
        </p:nvPicPr>
        <p:blipFill>
          <a:blip r:embed="rId2"/>
          <a:stretch>
            <a:fillRect/>
          </a:stretch>
        </p:blipFill>
        <p:spPr>
          <a:xfrm>
            <a:off x="11072812" y="6336610"/>
            <a:ext cx="409575" cy="276225"/>
          </a:xfrm>
          <a:prstGeom prst="rect">
            <a:avLst/>
          </a:prstGeom>
        </p:spPr>
      </p:pic>
      <p:pic>
        <p:nvPicPr>
          <p:cNvPr id="7" name="Picture 6">
            <a:extLst>
              <a:ext uri="{FF2B5EF4-FFF2-40B4-BE49-F238E27FC236}">
                <a16:creationId xmlns:a16="http://schemas.microsoft.com/office/drawing/2014/main" id="{DD0130FC-9330-173C-F82B-1E5B9EF12231}"/>
              </a:ext>
            </a:extLst>
          </p:cNvPr>
          <p:cNvPicPr>
            <a:picLocks noChangeAspect="1"/>
          </p:cNvPicPr>
          <p:nvPr/>
        </p:nvPicPr>
        <p:blipFill>
          <a:blip r:embed="rId3"/>
          <a:stretch>
            <a:fillRect/>
          </a:stretch>
        </p:blipFill>
        <p:spPr>
          <a:xfrm>
            <a:off x="352425" y="161924"/>
            <a:ext cx="5591175" cy="504825"/>
          </a:xfrm>
          <a:prstGeom prst="rect">
            <a:avLst/>
          </a:prstGeom>
        </p:spPr>
      </p:pic>
      <p:sp>
        <p:nvSpPr>
          <p:cNvPr id="9" name="TextBox 8">
            <a:extLst>
              <a:ext uri="{FF2B5EF4-FFF2-40B4-BE49-F238E27FC236}">
                <a16:creationId xmlns:a16="http://schemas.microsoft.com/office/drawing/2014/main" id="{CE3C6FD8-5C7F-0222-094A-A9F2BAE9C68B}"/>
              </a:ext>
            </a:extLst>
          </p:cNvPr>
          <p:cNvSpPr txBox="1"/>
          <p:nvPr/>
        </p:nvSpPr>
        <p:spPr>
          <a:xfrm>
            <a:off x="352424" y="1391782"/>
            <a:ext cx="10291763" cy="1477328"/>
          </a:xfrm>
          <a:prstGeom prst="rect">
            <a:avLst/>
          </a:prstGeom>
          <a:noFill/>
        </p:spPr>
        <p:txBody>
          <a:bodyPr wrap="square">
            <a:spAutoFit/>
          </a:bodyPr>
          <a:lstStyle/>
          <a:p>
            <a:pPr algn="l"/>
            <a:r>
              <a:rPr lang="en-US" b="1" i="0" dirty="0">
                <a:solidFill>
                  <a:srgbClr val="4F5458"/>
                </a:solidFill>
                <a:effectLst/>
                <a:latin typeface="Verdana" panose="020B0604030504040204" pitchFamily="34" charset="0"/>
              </a:rPr>
              <a:t>Note:</a:t>
            </a:r>
            <a:endParaRPr lang="en-US" b="0" i="0" dirty="0">
              <a:solidFill>
                <a:srgbClr val="4F5458"/>
              </a:solidFill>
              <a:effectLst/>
              <a:latin typeface="verdana" panose="020B0604030504040204" pitchFamily="34" charset="0"/>
            </a:endParaRPr>
          </a:p>
          <a:p>
            <a:pPr algn="l"/>
            <a:r>
              <a:rPr lang="en-US" b="0" i="0" dirty="0">
                <a:solidFill>
                  <a:srgbClr val="4F5458"/>
                </a:solidFill>
                <a:effectLst/>
                <a:latin typeface="Verdana" panose="020B0604030504040204" pitchFamily="34" charset="0"/>
              </a:rPr>
              <a:t>Starting with </a:t>
            </a:r>
            <a:r>
              <a:rPr lang="en-US" b="1" i="0" dirty="0" err="1">
                <a:solidFill>
                  <a:srgbClr val="4F5458"/>
                </a:solidFill>
                <a:effectLst/>
                <a:latin typeface="Verdana" panose="020B0604030504040204" pitchFamily="34" charset="0"/>
              </a:rPr>
              <a:t>FortiOS</a:t>
            </a:r>
            <a:r>
              <a:rPr lang="en-US" b="1" i="0" dirty="0">
                <a:solidFill>
                  <a:srgbClr val="4F5458"/>
                </a:solidFill>
                <a:effectLst/>
                <a:latin typeface="Verdana" panose="020B0604030504040204" pitchFamily="34" charset="0"/>
              </a:rPr>
              <a:t> 7.2.4</a:t>
            </a:r>
            <a:r>
              <a:rPr lang="en-US" b="0" i="0" dirty="0">
                <a:solidFill>
                  <a:srgbClr val="4F5458"/>
                </a:solidFill>
                <a:effectLst/>
                <a:latin typeface="Verdana" panose="020B0604030504040204" pitchFamily="34" charset="0"/>
              </a:rPr>
              <a:t> the maintainer account was removed, meaning this method to reset a password will no longer work. Users must instead have physical access to the FortiGate and perform a TFTP restore of the firmware in order to regain access to the FortiGate.</a:t>
            </a:r>
            <a:endParaRPr lang="en-US" b="0" i="0" dirty="0">
              <a:solidFill>
                <a:srgbClr val="4F5458"/>
              </a:solidFill>
              <a:effectLst/>
              <a:latin typeface="verdana" panose="020B0604030504040204" pitchFamily="34" charset="0"/>
            </a:endParaRPr>
          </a:p>
        </p:txBody>
      </p:sp>
    </p:spTree>
    <p:extLst>
      <p:ext uri="{BB962C8B-B14F-4D97-AF65-F5344CB8AC3E}">
        <p14:creationId xmlns:p14="http://schemas.microsoft.com/office/powerpoint/2010/main" val="195860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20DCD1-ED6B-4A02-98A7-910770245A42}"/>
              </a:ext>
            </a:extLst>
          </p:cNvPr>
          <p:cNvPicPr>
            <a:picLocks noChangeAspect="1"/>
          </p:cNvPicPr>
          <p:nvPr/>
        </p:nvPicPr>
        <p:blipFill>
          <a:blip r:embed="rId2"/>
          <a:stretch>
            <a:fillRect/>
          </a:stretch>
        </p:blipFill>
        <p:spPr>
          <a:xfrm>
            <a:off x="318052" y="240111"/>
            <a:ext cx="11145078" cy="6385976"/>
          </a:xfrm>
          <a:prstGeom prst="rect">
            <a:avLst/>
          </a:prstGeom>
        </p:spPr>
      </p:pic>
      <p:pic>
        <p:nvPicPr>
          <p:cNvPr id="3" name="Picture 2">
            <a:extLst>
              <a:ext uri="{FF2B5EF4-FFF2-40B4-BE49-F238E27FC236}">
                <a16:creationId xmlns:a16="http://schemas.microsoft.com/office/drawing/2014/main" id="{6732A9FE-E92F-40BD-96AC-F33C3FBBADA6}"/>
              </a:ext>
            </a:extLst>
          </p:cNvPr>
          <p:cNvPicPr>
            <a:picLocks noChangeAspect="1"/>
          </p:cNvPicPr>
          <p:nvPr/>
        </p:nvPicPr>
        <p:blipFill>
          <a:blip r:embed="rId3"/>
          <a:stretch>
            <a:fillRect/>
          </a:stretch>
        </p:blipFill>
        <p:spPr>
          <a:xfrm>
            <a:off x="11053555" y="6338351"/>
            <a:ext cx="409575" cy="276225"/>
          </a:xfrm>
          <a:prstGeom prst="rect">
            <a:avLst/>
          </a:prstGeom>
        </p:spPr>
      </p:pic>
    </p:spTree>
    <p:extLst>
      <p:ext uri="{BB962C8B-B14F-4D97-AF65-F5344CB8AC3E}">
        <p14:creationId xmlns:p14="http://schemas.microsoft.com/office/powerpoint/2010/main" val="395237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FA187-0A69-4911-89EC-19891D26F4ED}"/>
              </a:ext>
            </a:extLst>
          </p:cNvPr>
          <p:cNvPicPr>
            <a:picLocks noChangeAspect="1"/>
          </p:cNvPicPr>
          <p:nvPr/>
        </p:nvPicPr>
        <p:blipFill>
          <a:blip r:embed="rId2"/>
          <a:stretch>
            <a:fillRect/>
          </a:stretch>
        </p:blipFill>
        <p:spPr>
          <a:xfrm>
            <a:off x="11199329" y="6335841"/>
            <a:ext cx="409575" cy="276225"/>
          </a:xfrm>
          <a:prstGeom prst="rect">
            <a:avLst/>
          </a:prstGeom>
        </p:spPr>
      </p:pic>
      <p:pic>
        <p:nvPicPr>
          <p:cNvPr id="5" name="Picture 4">
            <a:extLst>
              <a:ext uri="{FF2B5EF4-FFF2-40B4-BE49-F238E27FC236}">
                <a16:creationId xmlns:a16="http://schemas.microsoft.com/office/drawing/2014/main" id="{81F0F7E8-D9D3-5DD6-B651-D698FAEABAF6}"/>
              </a:ext>
            </a:extLst>
          </p:cNvPr>
          <p:cNvPicPr>
            <a:picLocks noChangeAspect="1"/>
          </p:cNvPicPr>
          <p:nvPr/>
        </p:nvPicPr>
        <p:blipFill>
          <a:blip r:embed="rId3"/>
          <a:stretch>
            <a:fillRect/>
          </a:stretch>
        </p:blipFill>
        <p:spPr>
          <a:xfrm>
            <a:off x="752474" y="1737573"/>
            <a:ext cx="9648825" cy="4598268"/>
          </a:xfrm>
          <a:prstGeom prst="rect">
            <a:avLst/>
          </a:prstGeom>
        </p:spPr>
      </p:pic>
    </p:spTree>
    <p:extLst>
      <p:ext uri="{BB962C8B-B14F-4D97-AF65-F5344CB8AC3E}">
        <p14:creationId xmlns:p14="http://schemas.microsoft.com/office/powerpoint/2010/main" val="224560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EEE61-2FFC-402C-A467-68A5EF074D87}"/>
              </a:ext>
            </a:extLst>
          </p:cNvPr>
          <p:cNvSpPr txBox="1"/>
          <p:nvPr/>
        </p:nvSpPr>
        <p:spPr>
          <a:xfrm>
            <a:off x="0" y="164782"/>
            <a:ext cx="3729038" cy="523220"/>
          </a:xfrm>
          <a:prstGeom prst="rect">
            <a:avLst/>
          </a:prstGeom>
          <a:noFill/>
        </p:spPr>
        <p:txBody>
          <a:bodyPr wrap="square" rtlCol="0">
            <a:spAutoFit/>
          </a:bodyPr>
          <a:lstStyle/>
          <a:p>
            <a:r>
              <a:rPr lang="en-US" sz="2400" b="1" dirty="0"/>
              <a:t> </a:t>
            </a:r>
            <a:r>
              <a:rPr lang="en-US" sz="2800" b="1" dirty="0"/>
              <a:t>History OF Firewall </a:t>
            </a:r>
          </a:p>
        </p:txBody>
      </p:sp>
      <p:sp>
        <p:nvSpPr>
          <p:cNvPr id="8" name="TextBox 7">
            <a:extLst>
              <a:ext uri="{FF2B5EF4-FFF2-40B4-BE49-F238E27FC236}">
                <a16:creationId xmlns:a16="http://schemas.microsoft.com/office/drawing/2014/main" id="{7EEF7E5A-F871-49CC-ABB3-A16C8FC6F7F8}"/>
              </a:ext>
            </a:extLst>
          </p:cNvPr>
          <p:cNvSpPr txBox="1"/>
          <p:nvPr/>
        </p:nvSpPr>
        <p:spPr>
          <a:xfrm>
            <a:off x="170208" y="688002"/>
            <a:ext cx="12021792" cy="6463308"/>
          </a:xfrm>
          <a:prstGeom prst="rect">
            <a:avLst/>
          </a:prstGeom>
          <a:noFill/>
        </p:spPr>
        <p:txBody>
          <a:bodyPr wrap="square" rtlCol="0">
            <a:spAutoFit/>
          </a:bodyPr>
          <a:lstStyle/>
          <a:p>
            <a:pPr algn="l"/>
            <a:r>
              <a:rPr lang="en-US" sz="2000" b="1" i="0" dirty="0">
                <a:solidFill>
                  <a:srgbClr val="000000"/>
                </a:solidFill>
                <a:effectLst/>
              </a:rPr>
              <a:t>Evolution, History, Types, and Generations of the various Firewall Technologies</a:t>
            </a:r>
          </a:p>
          <a:p>
            <a:pPr algn="l"/>
            <a:endParaRPr lang="en-US" sz="2000" b="1" i="0" dirty="0">
              <a:solidFill>
                <a:srgbClr val="000000"/>
              </a:solidFill>
              <a:effectLst/>
            </a:endParaRPr>
          </a:p>
          <a:p>
            <a:pPr algn="l">
              <a:buFont typeface="Arial" panose="020B0604020202020204" pitchFamily="34" charset="0"/>
              <a:buChar char="•"/>
            </a:pPr>
            <a:r>
              <a:rPr lang="en-US" sz="2000" b="1" i="0" dirty="0">
                <a:solidFill>
                  <a:srgbClr val="111111"/>
                </a:solidFill>
                <a:effectLst/>
              </a:rPr>
              <a:t>1988 – First Generation – Packet-Filter </a:t>
            </a:r>
            <a:r>
              <a:rPr lang="en-US" sz="2000" b="1" dirty="0">
                <a:solidFill>
                  <a:srgbClr val="111111"/>
                </a:solidFill>
              </a:rPr>
              <a:t>Firewall (Stateless Firewalls)</a:t>
            </a:r>
          </a:p>
          <a:p>
            <a:pPr algn="l"/>
            <a:r>
              <a:rPr lang="en-US" sz="2000" b="1" dirty="0">
                <a:solidFill>
                  <a:srgbClr val="111111"/>
                </a:solidFill>
              </a:rPr>
              <a:t>  </a:t>
            </a:r>
            <a:r>
              <a:rPr lang="en-US" sz="2000" b="0" i="0" dirty="0">
                <a:solidFill>
                  <a:srgbClr val="111111"/>
                </a:solidFill>
                <a:effectLst/>
              </a:rPr>
              <a:t>This type of firewall does not look at the connection state of the packet. Thus, it    doesn’t maintain a state</a:t>
            </a:r>
          </a:p>
          <a:p>
            <a:pPr algn="l"/>
            <a:endParaRPr lang="en-US" sz="2000" b="1" dirty="0">
              <a:solidFill>
                <a:srgbClr val="111111"/>
              </a:solidFill>
            </a:endParaRPr>
          </a:p>
          <a:p>
            <a:pPr algn="l">
              <a:buFont typeface="Arial" panose="020B0604020202020204" pitchFamily="34" charset="0"/>
              <a:buChar char="•"/>
            </a:pPr>
            <a:r>
              <a:rPr lang="en-US" sz="2000" b="1" i="0" dirty="0">
                <a:solidFill>
                  <a:srgbClr val="111111"/>
                </a:solidFill>
                <a:effectLst/>
              </a:rPr>
              <a:t>1989 – Second Generation – Stateful Firewall</a:t>
            </a:r>
          </a:p>
          <a:p>
            <a:pPr algn="l"/>
            <a:r>
              <a:rPr lang="en-US" sz="2000" b="1" dirty="0">
                <a:solidFill>
                  <a:srgbClr val="111111"/>
                </a:solidFill>
              </a:rPr>
              <a:t> </a:t>
            </a:r>
            <a:r>
              <a:rPr lang="en-US" sz="2000" b="0" i="0" dirty="0">
                <a:solidFill>
                  <a:srgbClr val="111111"/>
                </a:solidFill>
                <a:effectLst/>
              </a:rPr>
              <a:t>A Stateful Firewall keeps information about the active sessions and connection states; it records all connections passing through it.</a:t>
            </a:r>
            <a:endParaRPr lang="en-US" sz="2000" b="1" dirty="0">
              <a:solidFill>
                <a:srgbClr val="111111"/>
              </a:solidFill>
            </a:endParaRPr>
          </a:p>
          <a:p>
            <a:pPr algn="l"/>
            <a:endParaRPr lang="en-US" sz="2000" b="0" i="0" dirty="0">
              <a:solidFill>
                <a:srgbClr val="111111"/>
              </a:solidFill>
              <a:effectLst/>
            </a:endParaRPr>
          </a:p>
          <a:p>
            <a:pPr algn="l">
              <a:buFont typeface="Arial" panose="020B0604020202020204" pitchFamily="34" charset="0"/>
              <a:buChar char="•"/>
            </a:pPr>
            <a:r>
              <a:rPr lang="en-US" sz="2000" b="1" i="0" dirty="0">
                <a:solidFill>
                  <a:srgbClr val="111111"/>
                </a:solidFill>
                <a:effectLst/>
              </a:rPr>
              <a:t>1991 – Third Generation – Application Layer Firewall</a:t>
            </a:r>
          </a:p>
          <a:p>
            <a:pPr algn="l"/>
            <a:endParaRPr lang="en-US" sz="2000" b="0" i="0" dirty="0">
              <a:solidFill>
                <a:srgbClr val="111111"/>
              </a:solidFill>
              <a:effectLst/>
            </a:endParaRPr>
          </a:p>
          <a:p>
            <a:pPr algn="l">
              <a:buFont typeface="Arial" panose="020B0604020202020204" pitchFamily="34" charset="0"/>
              <a:buChar char="•"/>
            </a:pPr>
            <a:r>
              <a:rPr lang="en-US" sz="2000" b="1" i="0" dirty="0">
                <a:solidFill>
                  <a:srgbClr val="111111"/>
                </a:solidFill>
                <a:effectLst/>
              </a:rPr>
              <a:t>2004 – IDC coins the term Unified Threat Management (UTM)</a:t>
            </a:r>
          </a:p>
          <a:p>
            <a:pPr algn="l"/>
            <a:r>
              <a:rPr lang="en-US" sz="2000" b="0" i="0" dirty="0">
                <a:solidFill>
                  <a:srgbClr val="111111"/>
                </a:solidFill>
                <a:effectLst/>
                <a:latin typeface="-apple-system"/>
              </a:rPr>
              <a:t>It is the evolution of the traditional firewall into a comprehensive network security solution. A UTM uses technologies such as Network Firewall, Web Filtering, Gateway Antivirus, Intrusion Prevention System (IPS), Anti-Spam, VPN, etc. to protect networks from threats.</a:t>
            </a:r>
            <a:endParaRPr lang="en-US" sz="2000" b="1" i="0" dirty="0">
              <a:solidFill>
                <a:srgbClr val="111111"/>
              </a:solidFill>
              <a:effectLst/>
            </a:endParaRPr>
          </a:p>
          <a:p>
            <a:pPr algn="l">
              <a:buFont typeface="Arial" panose="020B0604020202020204" pitchFamily="34" charset="0"/>
              <a:buChar char="•"/>
            </a:pPr>
            <a:endParaRPr lang="en-US" sz="2000" b="0" i="0" dirty="0">
              <a:solidFill>
                <a:srgbClr val="111111"/>
              </a:solidFill>
              <a:effectLst/>
            </a:endParaRPr>
          </a:p>
          <a:p>
            <a:pPr algn="l">
              <a:buFont typeface="Arial" panose="020B0604020202020204" pitchFamily="34" charset="0"/>
              <a:buChar char="•"/>
            </a:pPr>
            <a:r>
              <a:rPr lang="en-US" sz="2000" b="1" i="0" dirty="0">
                <a:solidFill>
                  <a:srgbClr val="111111"/>
                </a:solidFill>
                <a:effectLst/>
              </a:rPr>
              <a:t>2009 – Gartner defines the Next-Generation Firewall (NGFW)</a:t>
            </a:r>
            <a:endParaRPr lang="en-US" sz="2000" b="0" i="0" dirty="0">
              <a:solidFill>
                <a:srgbClr val="111111"/>
              </a:solidFill>
              <a:effectLst/>
            </a:endParaRPr>
          </a:p>
          <a:p>
            <a:endParaRPr lang="en-US" dirty="0"/>
          </a:p>
          <a:p>
            <a:r>
              <a:rPr lang="en-US" dirty="0"/>
              <a:t> </a:t>
            </a:r>
          </a:p>
          <a:p>
            <a:r>
              <a:rPr lang="en-US" dirty="0"/>
              <a:t> </a:t>
            </a:r>
          </a:p>
        </p:txBody>
      </p:sp>
    </p:spTree>
    <p:extLst>
      <p:ext uri="{BB962C8B-B14F-4D97-AF65-F5344CB8AC3E}">
        <p14:creationId xmlns:p14="http://schemas.microsoft.com/office/powerpoint/2010/main" val="118910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D36AD2-D785-48DB-B9BE-CD3D98B88B96}"/>
              </a:ext>
            </a:extLst>
          </p:cNvPr>
          <p:cNvPicPr>
            <a:picLocks noChangeAspect="1"/>
          </p:cNvPicPr>
          <p:nvPr/>
        </p:nvPicPr>
        <p:blipFill>
          <a:blip r:embed="rId2"/>
          <a:stretch>
            <a:fillRect/>
          </a:stretch>
        </p:blipFill>
        <p:spPr>
          <a:xfrm>
            <a:off x="291547" y="281860"/>
            <a:ext cx="11317357" cy="6330206"/>
          </a:xfrm>
          <a:prstGeom prst="rect">
            <a:avLst/>
          </a:prstGeom>
        </p:spPr>
      </p:pic>
      <p:pic>
        <p:nvPicPr>
          <p:cNvPr id="3" name="Picture 2">
            <a:extLst>
              <a:ext uri="{FF2B5EF4-FFF2-40B4-BE49-F238E27FC236}">
                <a16:creationId xmlns:a16="http://schemas.microsoft.com/office/drawing/2014/main" id="{B51FA187-0A69-4911-89EC-19891D26F4ED}"/>
              </a:ext>
            </a:extLst>
          </p:cNvPr>
          <p:cNvPicPr>
            <a:picLocks noChangeAspect="1"/>
          </p:cNvPicPr>
          <p:nvPr/>
        </p:nvPicPr>
        <p:blipFill>
          <a:blip r:embed="rId3"/>
          <a:stretch>
            <a:fillRect/>
          </a:stretch>
        </p:blipFill>
        <p:spPr>
          <a:xfrm>
            <a:off x="11199329" y="6335841"/>
            <a:ext cx="409575" cy="276225"/>
          </a:xfrm>
          <a:prstGeom prst="rect">
            <a:avLst/>
          </a:prstGeom>
        </p:spPr>
      </p:pic>
    </p:spTree>
    <p:extLst>
      <p:ext uri="{BB962C8B-B14F-4D97-AF65-F5344CB8AC3E}">
        <p14:creationId xmlns:p14="http://schemas.microsoft.com/office/powerpoint/2010/main" val="260389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FA187-0A69-4911-89EC-19891D26F4ED}"/>
              </a:ext>
            </a:extLst>
          </p:cNvPr>
          <p:cNvPicPr>
            <a:picLocks noChangeAspect="1"/>
          </p:cNvPicPr>
          <p:nvPr/>
        </p:nvPicPr>
        <p:blipFill>
          <a:blip r:embed="rId2"/>
          <a:stretch>
            <a:fillRect/>
          </a:stretch>
        </p:blipFill>
        <p:spPr>
          <a:xfrm>
            <a:off x="11199329" y="6335841"/>
            <a:ext cx="409575" cy="276225"/>
          </a:xfrm>
          <a:prstGeom prst="rect">
            <a:avLst/>
          </a:prstGeom>
        </p:spPr>
      </p:pic>
      <p:sp>
        <p:nvSpPr>
          <p:cNvPr id="5" name="TextBox 4">
            <a:extLst>
              <a:ext uri="{FF2B5EF4-FFF2-40B4-BE49-F238E27FC236}">
                <a16:creationId xmlns:a16="http://schemas.microsoft.com/office/drawing/2014/main" id="{BB1FBA59-B75F-4B7F-8EFE-2C6736CFDA0C}"/>
              </a:ext>
            </a:extLst>
          </p:cNvPr>
          <p:cNvSpPr txBox="1"/>
          <p:nvPr/>
        </p:nvSpPr>
        <p:spPr>
          <a:xfrm>
            <a:off x="642939" y="671512"/>
            <a:ext cx="4733027" cy="830997"/>
          </a:xfrm>
          <a:prstGeom prst="rect">
            <a:avLst/>
          </a:prstGeom>
          <a:noFill/>
        </p:spPr>
        <p:txBody>
          <a:bodyPr wrap="none" rtlCol="0">
            <a:spAutoFit/>
          </a:bodyPr>
          <a:lstStyle/>
          <a:p>
            <a:r>
              <a:rPr lang="en-US" sz="2400" b="1" dirty="0"/>
              <a:t>Interfaces in Transparent Mode</a:t>
            </a:r>
          </a:p>
          <a:p>
            <a:r>
              <a:rPr lang="en-US" sz="2400" dirty="0"/>
              <a:t> </a:t>
            </a:r>
          </a:p>
        </p:txBody>
      </p:sp>
      <p:sp>
        <p:nvSpPr>
          <p:cNvPr id="7" name="TextBox 6">
            <a:extLst>
              <a:ext uri="{FF2B5EF4-FFF2-40B4-BE49-F238E27FC236}">
                <a16:creationId xmlns:a16="http://schemas.microsoft.com/office/drawing/2014/main" id="{05B57682-07E8-4C41-BD1C-BA72429F91B7}"/>
              </a:ext>
            </a:extLst>
          </p:cNvPr>
          <p:cNvSpPr txBox="1"/>
          <p:nvPr/>
        </p:nvSpPr>
        <p:spPr>
          <a:xfrm>
            <a:off x="775097" y="1317843"/>
            <a:ext cx="6093618" cy="2031325"/>
          </a:xfrm>
          <a:prstGeom prst="rect">
            <a:avLst/>
          </a:prstGeom>
          <a:noFill/>
        </p:spPr>
        <p:txBody>
          <a:bodyPr wrap="square">
            <a:spAutoFit/>
          </a:bodyPr>
          <a:lstStyle/>
          <a:p>
            <a:pPr algn="l"/>
            <a:r>
              <a:rPr lang="en-US" b="0" i="0" dirty="0">
                <a:solidFill>
                  <a:srgbClr val="000000"/>
                </a:solidFill>
                <a:effectLst/>
                <a:latin typeface="Arial" panose="020B0604020202020204" pitchFamily="34" charset="0"/>
              </a:rPr>
              <a:t>Only configure through CLI </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config system settings</a:t>
            </a:r>
          </a:p>
          <a:p>
            <a:pPr algn="l"/>
            <a:r>
              <a:rPr lang="en-US" b="0" i="0" dirty="0">
                <a:solidFill>
                  <a:srgbClr val="000000"/>
                </a:solidFill>
                <a:effectLst/>
                <a:latin typeface="Arial" panose="020B0604020202020204" pitchFamily="34" charset="0"/>
              </a:rPr>
              <a:t>set </a:t>
            </a:r>
            <a:r>
              <a:rPr lang="en-US" b="0" i="0" dirty="0" err="1">
                <a:solidFill>
                  <a:srgbClr val="000000"/>
                </a:solidFill>
                <a:effectLst/>
                <a:latin typeface="Arial" panose="020B0604020202020204" pitchFamily="34" charset="0"/>
              </a:rPr>
              <a:t>opmode</a:t>
            </a:r>
            <a:r>
              <a:rPr lang="en-US" b="0" i="0" dirty="0">
                <a:solidFill>
                  <a:srgbClr val="000000"/>
                </a:solidFill>
                <a:effectLst/>
                <a:latin typeface="Arial" panose="020B0604020202020204" pitchFamily="34" charset="0"/>
              </a:rPr>
              <a:t> transparent</a:t>
            </a:r>
          </a:p>
          <a:p>
            <a:pPr algn="l"/>
            <a:r>
              <a:rPr lang="en-US" b="0" i="0" dirty="0">
                <a:solidFill>
                  <a:srgbClr val="000000"/>
                </a:solidFill>
                <a:effectLst/>
                <a:latin typeface="Arial" panose="020B0604020202020204" pitchFamily="34" charset="0"/>
              </a:rPr>
              <a:t>set </a:t>
            </a:r>
            <a:r>
              <a:rPr lang="en-US" b="0" i="0" dirty="0" err="1">
                <a:solidFill>
                  <a:srgbClr val="000000"/>
                </a:solidFill>
                <a:effectLst/>
                <a:latin typeface="Arial" panose="020B0604020202020204" pitchFamily="34" charset="0"/>
              </a:rPr>
              <a:t>manageip</a:t>
            </a:r>
            <a:r>
              <a:rPr lang="en-US" b="0" i="0" dirty="0">
                <a:solidFill>
                  <a:srgbClr val="000000"/>
                </a:solidFill>
                <a:effectLst/>
                <a:latin typeface="Arial" panose="020B0604020202020204" pitchFamily="34" charset="0"/>
              </a:rPr>
              <a:t> &lt;</a:t>
            </a:r>
            <a:r>
              <a:rPr lang="en-US" b="0" i="0" dirty="0" err="1">
                <a:solidFill>
                  <a:srgbClr val="000000"/>
                </a:solidFill>
                <a:effectLst/>
                <a:latin typeface="Arial" panose="020B0604020202020204" pitchFamily="34" charset="0"/>
              </a:rPr>
              <a:t>mng_ip</a:t>
            </a:r>
            <a:r>
              <a:rPr lang="en-US" b="0" i="0" dirty="0">
                <a:solidFill>
                  <a:srgbClr val="000000"/>
                </a:solidFill>
                <a:effectLst/>
                <a:latin typeface="Arial" panose="020B0604020202020204" pitchFamily="34" charset="0"/>
              </a:rPr>
              <a:t>&gt;/&lt;netmask&gt;</a:t>
            </a:r>
          </a:p>
          <a:p>
            <a:pPr algn="l"/>
            <a:r>
              <a:rPr lang="en-US" b="0" i="0" dirty="0">
                <a:solidFill>
                  <a:srgbClr val="000000"/>
                </a:solidFill>
                <a:effectLst/>
                <a:latin typeface="Arial" panose="020B0604020202020204" pitchFamily="34" charset="0"/>
              </a:rPr>
              <a:t>set gateway &lt;</a:t>
            </a:r>
            <a:r>
              <a:rPr lang="en-US" b="0" i="0" dirty="0" err="1">
                <a:solidFill>
                  <a:srgbClr val="000000"/>
                </a:solidFill>
                <a:effectLst/>
                <a:latin typeface="Arial" panose="020B0604020202020204" pitchFamily="34" charset="0"/>
              </a:rPr>
              <a:t>gateway_ip</a:t>
            </a:r>
            <a:r>
              <a:rPr lang="en-US" b="0" i="0" dirty="0">
                <a:solidFill>
                  <a:srgbClr val="000000"/>
                </a:solidFill>
                <a:effectLst/>
                <a:latin typeface="Arial" panose="020B0604020202020204" pitchFamily="34" charset="0"/>
              </a:rPr>
              <a:t>&gt;</a:t>
            </a:r>
          </a:p>
          <a:p>
            <a:pPr algn="l"/>
            <a:r>
              <a:rPr lang="en-US" b="0" i="0" dirty="0">
                <a:solidFill>
                  <a:srgbClr val="000000"/>
                </a:solidFill>
                <a:effectLst/>
                <a:latin typeface="Arial" panose="020B0604020202020204" pitchFamily="34" charset="0"/>
              </a:rPr>
              <a:t>end</a:t>
            </a:r>
          </a:p>
        </p:txBody>
      </p:sp>
    </p:spTree>
    <p:extLst>
      <p:ext uri="{BB962C8B-B14F-4D97-AF65-F5344CB8AC3E}">
        <p14:creationId xmlns:p14="http://schemas.microsoft.com/office/powerpoint/2010/main" val="68222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9CCF28-B3E5-4B7B-BF4F-64B642B55FED}"/>
              </a:ext>
            </a:extLst>
          </p:cNvPr>
          <p:cNvPicPr>
            <a:picLocks noChangeAspect="1"/>
          </p:cNvPicPr>
          <p:nvPr/>
        </p:nvPicPr>
        <p:blipFill>
          <a:blip r:embed="rId2"/>
          <a:stretch>
            <a:fillRect/>
          </a:stretch>
        </p:blipFill>
        <p:spPr>
          <a:xfrm>
            <a:off x="304801" y="539946"/>
            <a:ext cx="10681251" cy="6072889"/>
          </a:xfrm>
          <a:prstGeom prst="rect">
            <a:avLst/>
          </a:prstGeom>
        </p:spPr>
      </p:pic>
    </p:spTree>
    <p:extLst>
      <p:ext uri="{BB962C8B-B14F-4D97-AF65-F5344CB8AC3E}">
        <p14:creationId xmlns:p14="http://schemas.microsoft.com/office/powerpoint/2010/main" val="256990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CC1314-9B12-4C54-A5BF-A7A0555FC6C1}"/>
              </a:ext>
            </a:extLst>
          </p:cNvPr>
          <p:cNvPicPr>
            <a:picLocks noChangeAspect="1"/>
          </p:cNvPicPr>
          <p:nvPr/>
        </p:nvPicPr>
        <p:blipFill>
          <a:blip r:embed="rId2"/>
          <a:stretch>
            <a:fillRect/>
          </a:stretch>
        </p:blipFill>
        <p:spPr>
          <a:xfrm>
            <a:off x="318052" y="375498"/>
            <a:ext cx="11370365" cy="6303597"/>
          </a:xfrm>
          <a:prstGeom prst="rect">
            <a:avLst/>
          </a:prstGeom>
        </p:spPr>
      </p:pic>
      <p:pic>
        <p:nvPicPr>
          <p:cNvPr id="4" name="Picture 3">
            <a:extLst>
              <a:ext uri="{FF2B5EF4-FFF2-40B4-BE49-F238E27FC236}">
                <a16:creationId xmlns:a16="http://schemas.microsoft.com/office/drawing/2014/main" id="{35A004FC-72E9-4A40-9E69-7AE640EB2D42}"/>
              </a:ext>
            </a:extLst>
          </p:cNvPr>
          <p:cNvPicPr>
            <a:picLocks noChangeAspect="1"/>
          </p:cNvPicPr>
          <p:nvPr/>
        </p:nvPicPr>
        <p:blipFill>
          <a:blip r:embed="rId3"/>
          <a:stretch>
            <a:fillRect/>
          </a:stretch>
        </p:blipFill>
        <p:spPr>
          <a:xfrm>
            <a:off x="11145492" y="6198998"/>
            <a:ext cx="542925" cy="257175"/>
          </a:xfrm>
          <a:prstGeom prst="rect">
            <a:avLst/>
          </a:prstGeom>
        </p:spPr>
      </p:pic>
      <p:pic>
        <p:nvPicPr>
          <p:cNvPr id="5" name="Picture 4">
            <a:extLst>
              <a:ext uri="{FF2B5EF4-FFF2-40B4-BE49-F238E27FC236}">
                <a16:creationId xmlns:a16="http://schemas.microsoft.com/office/drawing/2014/main" id="{61F863B4-FB4F-4113-9FE9-6390A71B9FE0}"/>
              </a:ext>
            </a:extLst>
          </p:cNvPr>
          <p:cNvPicPr>
            <a:picLocks noChangeAspect="1"/>
          </p:cNvPicPr>
          <p:nvPr/>
        </p:nvPicPr>
        <p:blipFill>
          <a:blip r:embed="rId4"/>
          <a:stretch>
            <a:fillRect/>
          </a:stretch>
        </p:blipFill>
        <p:spPr>
          <a:xfrm>
            <a:off x="11060388" y="6399557"/>
            <a:ext cx="409575" cy="276225"/>
          </a:xfrm>
          <a:prstGeom prst="rect">
            <a:avLst/>
          </a:prstGeom>
        </p:spPr>
      </p:pic>
    </p:spTree>
    <p:extLst>
      <p:ext uri="{BB962C8B-B14F-4D97-AF65-F5344CB8AC3E}">
        <p14:creationId xmlns:p14="http://schemas.microsoft.com/office/powerpoint/2010/main" val="152914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934CE4-2D7B-4189-86E9-04D3427D7183}"/>
              </a:ext>
            </a:extLst>
          </p:cNvPr>
          <p:cNvPicPr>
            <a:picLocks noChangeAspect="1"/>
          </p:cNvPicPr>
          <p:nvPr/>
        </p:nvPicPr>
        <p:blipFill>
          <a:blip r:embed="rId2"/>
          <a:stretch>
            <a:fillRect/>
          </a:stretch>
        </p:blipFill>
        <p:spPr>
          <a:xfrm>
            <a:off x="291549" y="331507"/>
            <a:ext cx="11410122" cy="6294580"/>
          </a:xfrm>
          <a:prstGeom prst="rect">
            <a:avLst/>
          </a:prstGeom>
        </p:spPr>
      </p:pic>
      <p:pic>
        <p:nvPicPr>
          <p:cNvPr id="4" name="Picture 3">
            <a:extLst>
              <a:ext uri="{FF2B5EF4-FFF2-40B4-BE49-F238E27FC236}">
                <a16:creationId xmlns:a16="http://schemas.microsoft.com/office/drawing/2014/main" id="{66D8B5D6-50BD-43D0-B54C-E360F1034FAD}"/>
              </a:ext>
            </a:extLst>
          </p:cNvPr>
          <p:cNvPicPr>
            <a:picLocks noChangeAspect="1"/>
          </p:cNvPicPr>
          <p:nvPr/>
        </p:nvPicPr>
        <p:blipFill>
          <a:blip r:embed="rId3"/>
          <a:stretch>
            <a:fillRect/>
          </a:stretch>
        </p:blipFill>
        <p:spPr>
          <a:xfrm>
            <a:off x="11192081" y="6346549"/>
            <a:ext cx="409575" cy="276225"/>
          </a:xfrm>
          <a:prstGeom prst="rect">
            <a:avLst/>
          </a:prstGeom>
        </p:spPr>
      </p:pic>
    </p:spTree>
    <p:extLst>
      <p:ext uri="{BB962C8B-B14F-4D97-AF65-F5344CB8AC3E}">
        <p14:creationId xmlns:p14="http://schemas.microsoft.com/office/powerpoint/2010/main" val="280235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A814D6-EEDF-42A1-BD7B-26E5183F3E92}"/>
              </a:ext>
            </a:extLst>
          </p:cNvPr>
          <p:cNvPicPr>
            <a:picLocks noChangeAspect="1"/>
          </p:cNvPicPr>
          <p:nvPr/>
        </p:nvPicPr>
        <p:blipFill>
          <a:blip r:embed="rId2"/>
          <a:stretch>
            <a:fillRect/>
          </a:stretch>
        </p:blipFill>
        <p:spPr>
          <a:xfrm>
            <a:off x="265044" y="305414"/>
            <a:ext cx="11410122" cy="6370663"/>
          </a:xfrm>
          <a:prstGeom prst="rect">
            <a:avLst/>
          </a:prstGeom>
        </p:spPr>
      </p:pic>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3"/>
          <a:stretch>
            <a:fillRect/>
          </a:stretch>
        </p:blipFill>
        <p:spPr>
          <a:xfrm>
            <a:off x="11265591" y="6286300"/>
            <a:ext cx="409575" cy="276225"/>
          </a:xfrm>
          <a:prstGeom prst="rect">
            <a:avLst/>
          </a:prstGeom>
        </p:spPr>
      </p:pic>
    </p:spTree>
    <p:extLst>
      <p:ext uri="{BB962C8B-B14F-4D97-AF65-F5344CB8AC3E}">
        <p14:creationId xmlns:p14="http://schemas.microsoft.com/office/powerpoint/2010/main" val="31319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344970" y="467759"/>
            <a:ext cx="4456669" cy="1107996"/>
          </a:xfrm>
          <a:prstGeom prst="rect">
            <a:avLst/>
          </a:prstGeom>
          <a:noFill/>
        </p:spPr>
        <p:txBody>
          <a:bodyPr wrap="none" rtlCol="0">
            <a:spAutoFit/>
          </a:bodyPr>
          <a:lstStyle/>
          <a:p>
            <a:pPr algn="l"/>
            <a:r>
              <a:rPr lang="en-US" sz="2400" b="1" i="0" dirty="0">
                <a:solidFill>
                  <a:srgbClr val="212529"/>
                </a:solidFill>
                <a:effectLst/>
                <a:latin typeface="HelveticaNeueLT-Light"/>
              </a:rPr>
              <a:t>Aggregation and redundancy</a:t>
            </a:r>
          </a:p>
          <a:p>
            <a:br>
              <a:rPr lang="en-US" sz="2400" dirty="0"/>
            </a:br>
            <a:endParaRPr lang="en-US" b="1" dirty="0"/>
          </a:p>
        </p:txBody>
      </p:sp>
      <p:sp>
        <p:nvSpPr>
          <p:cNvPr id="5" name="TextBox 4">
            <a:extLst>
              <a:ext uri="{FF2B5EF4-FFF2-40B4-BE49-F238E27FC236}">
                <a16:creationId xmlns:a16="http://schemas.microsoft.com/office/drawing/2014/main" id="{BC0E22DB-78E2-4EE3-A945-6C4F4A04CC32}"/>
              </a:ext>
            </a:extLst>
          </p:cNvPr>
          <p:cNvSpPr txBox="1"/>
          <p:nvPr/>
        </p:nvSpPr>
        <p:spPr>
          <a:xfrm>
            <a:off x="325634" y="1224824"/>
            <a:ext cx="11144744" cy="5355312"/>
          </a:xfrm>
          <a:prstGeom prst="rect">
            <a:avLst/>
          </a:prstGeom>
          <a:noFill/>
        </p:spPr>
        <p:txBody>
          <a:bodyPr wrap="square" rtlCol="0">
            <a:spAutoFit/>
          </a:bodyPr>
          <a:lstStyle/>
          <a:p>
            <a:pPr algn="l"/>
            <a:r>
              <a:rPr lang="en-US" b="0" i="0" dirty="0">
                <a:solidFill>
                  <a:srgbClr val="000000"/>
                </a:solidFill>
                <a:effectLst/>
                <a:latin typeface="HelveticaNeueLT-Light"/>
              </a:rPr>
              <a:t>Link aggregation (IEEE 802.3ad) enables you to bind two or more physical interfaces together to form an aggregated (combined) link. This new link has the bandwidth of all the links combined. If a link in the group fails, traffic is transferred automatically to the remaining interfaces. The only noticeable effect is reduced bandwidth.</a:t>
            </a:r>
          </a:p>
          <a:p>
            <a:pPr algn="l"/>
            <a:r>
              <a:rPr lang="en-US" b="0" i="0" dirty="0">
                <a:solidFill>
                  <a:srgbClr val="000000"/>
                </a:solidFill>
                <a:effectLst/>
                <a:latin typeface="HelveticaNeueLT-Light"/>
              </a:rPr>
              <a:t>This feature is similar to redundant interfaces. </a:t>
            </a:r>
            <a:r>
              <a:rPr lang="en-US" b="0" i="0" u="sng" dirty="0">
                <a:solidFill>
                  <a:srgbClr val="000000"/>
                </a:solidFill>
                <a:effectLst/>
                <a:latin typeface="HelveticaNeueLT-Light"/>
              </a:rPr>
              <a:t>The major difference is a redundant interface group only uses one link at a time</a:t>
            </a:r>
            <a:r>
              <a:rPr lang="en-US" b="0" i="0" dirty="0">
                <a:solidFill>
                  <a:srgbClr val="000000"/>
                </a:solidFill>
                <a:effectLst/>
                <a:latin typeface="HelveticaNeueLT-Light"/>
              </a:rPr>
              <a:t>, where an aggregate link group uses the total bandwidth of the functioning links in the group, up to eight (or more).</a:t>
            </a:r>
          </a:p>
          <a:p>
            <a:pPr algn="l"/>
            <a:endParaRPr lang="en-US" b="0" i="0" dirty="0">
              <a:solidFill>
                <a:srgbClr val="000000"/>
              </a:solidFill>
              <a:effectLst/>
              <a:latin typeface="HelveticaNeueLT-Light"/>
            </a:endParaRPr>
          </a:p>
          <a:p>
            <a:pPr algn="l"/>
            <a:r>
              <a:rPr lang="en-US" b="0" i="0" dirty="0">
                <a:solidFill>
                  <a:srgbClr val="000000"/>
                </a:solidFill>
                <a:effectLst/>
                <a:latin typeface="HelveticaNeueLT-Light"/>
              </a:rPr>
              <a:t>An interface is available to be an aggregate interface if:</a:t>
            </a:r>
          </a:p>
          <a:p>
            <a:pPr algn="l"/>
            <a:endParaRPr lang="en-US" b="0" i="0" dirty="0">
              <a:solidFill>
                <a:srgbClr val="000000"/>
              </a:solidFill>
              <a:effectLst/>
              <a:latin typeface="HelveticaNeueLT-Light"/>
            </a:endParaRPr>
          </a:p>
          <a:p>
            <a:pPr marL="182880" algn="l">
              <a:buFont typeface="Arial" panose="020B0604020202020204" pitchFamily="34" charset="0"/>
              <a:buChar char="•"/>
            </a:pPr>
            <a:r>
              <a:rPr lang="en-US" b="0" i="0" dirty="0">
                <a:solidFill>
                  <a:srgbClr val="000000"/>
                </a:solidFill>
                <a:effectLst/>
                <a:latin typeface="HelveticaNeueLT-Light"/>
              </a:rPr>
              <a:t>It is a physical interface and not a VLAN interface or </a:t>
            </a:r>
            <a:r>
              <a:rPr lang="en-US" b="0" i="0" dirty="0" err="1">
                <a:solidFill>
                  <a:srgbClr val="000000"/>
                </a:solidFill>
                <a:effectLst/>
                <a:latin typeface="HelveticaNeueLT-Light"/>
              </a:rPr>
              <a:t>subinterface</a:t>
            </a:r>
            <a:r>
              <a:rPr lang="en-US" b="0" i="0" dirty="0">
                <a:solidFill>
                  <a:srgbClr val="000000"/>
                </a:solidFill>
                <a:effectLst/>
                <a:latin typeface="HelveticaNeueLT-Light"/>
              </a:rPr>
              <a:t>.</a:t>
            </a:r>
          </a:p>
          <a:p>
            <a:pPr marL="182880" algn="l">
              <a:buFont typeface="Arial" panose="020B0604020202020204" pitchFamily="34" charset="0"/>
              <a:buChar char="•"/>
            </a:pPr>
            <a:r>
              <a:rPr lang="en-US" b="0" i="0" dirty="0">
                <a:solidFill>
                  <a:srgbClr val="000000"/>
                </a:solidFill>
                <a:effectLst/>
                <a:latin typeface="HelveticaNeueLT-Light"/>
              </a:rPr>
              <a:t>It is not already part of an aggregate or redundant interface.</a:t>
            </a:r>
          </a:p>
          <a:p>
            <a:pPr marL="182880" algn="l">
              <a:buFont typeface="Arial" panose="020B0604020202020204" pitchFamily="34" charset="0"/>
              <a:buChar char="•"/>
            </a:pPr>
            <a:r>
              <a:rPr lang="en-US" b="0" i="0" dirty="0">
                <a:solidFill>
                  <a:srgbClr val="000000"/>
                </a:solidFill>
                <a:effectLst/>
                <a:latin typeface="HelveticaNeueLT-Light"/>
              </a:rPr>
              <a:t>It is in the same VDOM as the aggregated interface. Aggregate ports cannot span multiple VDOMs.</a:t>
            </a:r>
          </a:p>
          <a:p>
            <a:pPr marL="182880" algn="l">
              <a:buFont typeface="Arial" panose="020B0604020202020204" pitchFamily="34" charset="0"/>
              <a:buChar char="•"/>
            </a:pPr>
            <a:r>
              <a:rPr lang="en-US" b="0" i="0" dirty="0">
                <a:solidFill>
                  <a:srgbClr val="000000"/>
                </a:solidFill>
                <a:effectLst/>
                <a:latin typeface="HelveticaNeueLT-Light"/>
              </a:rPr>
              <a:t>It does not have an IP address and is not configured for DHCP or </a:t>
            </a:r>
            <a:r>
              <a:rPr lang="en-US" b="0" i="0" dirty="0" err="1">
                <a:solidFill>
                  <a:srgbClr val="000000"/>
                </a:solidFill>
                <a:effectLst/>
                <a:latin typeface="HelveticaNeueLT-Light"/>
              </a:rPr>
              <a:t>PPPoE</a:t>
            </a:r>
            <a:r>
              <a:rPr lang="en-US" b="0" i="0" dirty="0">
                <a:solidFill>
                  <a:srgbClr val="000000"/>
                </a:solidFill>
                <a:effectLst/>
                <a:latin typeface="HelveticaNeueLT-Light"/>
              </a:rPr>
              <a:t>.</a:t>
            </a:r>
          </a:p>
          <a:p>
            <a:pPr marL="182880" algn="l">
              <a:buFont typeface="Arial" panose="020B0604020202020204" pitchFamily="34" charset="0"/>
              <a:buChar char="•"/>
            </a:pPr>
            <a:r>
              <a:rPr lang="en-US" b="0" i="0" dirty="0">
                <a:solidFill>
                  <a:srgbClr val="000000"/>
                </a:solidFill>
                <a:effectLst/>
                <a:latin typeface="HelveticaNeueLT-Light"/>
              </a:rPr>
              <a:t>It is not referenced in any security policy, VIP, IP Pool, or multicast policy.</a:t>
            </a:r>
          </a:p>
          <a:p>
            <a:pPr marL="182880" algn="l">
              <a:buFont typeface="Arial" panose="020B0604020202020204" pitchFamily="34" charset="0"/>
              <a:buChar char="•"/>
            </a:pPr>
            <a:r>
              <a:rPr lang="en-US" b="0" i="0" dirty="0">
                <a:solidFill>
                  <a:srgbClr val="000000"/>
                </a:solidFill>
                <a:effectLst/>
                <a:latin typeface="HelveticaNeueLT-Light"/>
              </a:rPr>
              <a:t>It is not an HA heartbeat interface.</a:t>
            </a:r>
          </a:p>
          <a:p>
            <a:pPr marL="182880" algn="l"/>
            <a:endParaRPr lang="en-US" b="0" i="0" dirty="0">
              <a:solidFill>
                <a:srgbClr val="000000"/>
              </a:solidFill>
              <a:effectLst/>
              <a:latin typeface="HelveticaNeueLT-Light"/>
            </a:endParaRPr>
          </a:p>
          <a:p>
            <a:endParaRPr lang="en-US" dirty="0"/>
          </a:p>
          <a:p>
            <a:r>
              <a:rPr lang="en-US" dirty="0"/>
              <a:t> </a:t>
            </a:r>
          </a:p>
        </p:txBody>
      </p:sp>
    </p:spTree>
    <p:extLst>
      <p:ext uri="{BB962C8B-B14F-4D97-AF65-F5344CB8AC3E}">
        <p14:creationId xmlns:p14="http://schemas.microsoft.com/office/powerpoint/2010/main" val="328280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3"/>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344970" y="467759"/>
            <a:ext cx="4456669" cy="1107996"/>
          </a:xfrm>
          <a:prstGeom prst="rect">
            <a:avLst/>
          </a:prstGeom>
          <a:noFill/>
        </p:spPr>
        <p:txBody>
          <a:bodyPr wrap="none" rtlCol="0">
            <a:spAutoFit/>
          </a:bodyPr>
          <a:lstStyle/>
          <a:p>
            <a:pPr algn="l"/>
            <a:r>
              <a:rPr lang="en-US" sz="2400" b="1" i="0" dirty="0">
                <a:solidFill>
                  <a:srgbClr val="212529"/>
                </a:solidFill>
                <a:effectLst/>
                <a:latin typeface="HelveticaNeueLT-Light"/>
              </a:rPr>
              <a:t>Aggregation and redundancy</a:t>
            </a:r>
          </a:p>
          <a:p>
            <a:br>
              <a:rPr lang="en-US" sz="2400" dirty="0"/>
            </a:br>
            <a:endParaRPr lang="en-US" b="1" dirty="0"/>
          </a:p>
        </p:txBody>
      </p:sp>
      <p:pic>
        <p:nvPicPr>
          <p:cNvPr id="1028" name="Picture 4" descr="LACP 802.3ad tra due firewalls fortigate e due nexus in vpc cisco -  Ingegneria Networking">
            <a:extLst>
              <a:ext uri="{FF2B5EF4-FFF2-40B4-BE49-F238E27FC236}">
                <a16:creationId xmlns:a16="http://schemas.microsoft.com/office/drawing/2014/main" id="{EEBD1234-3D6B-5B38-BA44-4295771EA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8349" y="1021756"/>
            <a:ext cx="5267326" cy="52278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C88A50-6694-1587-AE85-078B4EE2526F}"/>
              </a:ext>
            </a:extLst>
          </p:cNvPr>
          <p:cNvSpPr txBox="1"/>
          <p:nvPr/>
        </p:nvSpPr>
        <p:spPr>
          <a:xfrm>
            <a:off x="214313" y="1427054"/>
            <a:ext cx="5386387" cy="646331"/>
          </a:xfrm>
          <a:prstGeom prst="rect">
            <a:avLst/>
          </a:prstGeom>
          <a:noFill/>
        </p:spPr>
        <p:txBody>
          <a:bodyPr wrap="square">
            <a:spAutoFit/>
          </a:bodyPr>
          <a:lstStyle/>
          <a:p>
            <a:r>
              <a:rPr lang="en-US" dirty="0"/>
              <a:t>LACP 802.3ad </a:t>
            </a:r>
            <a:r>
              <a:rPr lang="en-US" dirty="0" err="1"/>
              <a:t>tra</a:t>
            </a:r>
            <a:r>
              <a:rPr lang="en-US" dirty="0"/>
              <a:t> due firewalls </a:t>
            </a:r>
            <a:r>
              <a:rPr lang="en-US" dirty="0" err="1"/>
              <a:t>fortigate</a:t>
            </a:r>
            <a:r>
              <a:rPr lang="en-US" dirty="0"/>
              <a:t> e due nexus in </a:t>
            </a:r>
            <a:r>
              <a:rPr lang="en-US" dirty="0" err="1"/>
              <a:t>vpc</a:t>
            </a:r>
            <a:r>
              <a:rPr lang="en-US" dirty="0"/>
              <a:t> cisco</a:t>
            </a:r>
          </a:p>
        </p:txBody>
      </p:sp>
    </p:spTree>
    <p:extLst>
      <p:ext uri="{BB962C8B-B14F-4D97-AF65-F5344CB8AC3E}">
        <p14:creationId xmlns:p14="http://schemas.microsoft.com/office/powerpoint/2010/main" val="329679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344970" y="467759"/>
            <a:ext cx="3789820" cy="461665"/>
          </a:xfrm>
          <a:prstGeom prst="rect">
            <a:avLst/>
          </a:prstGeom>
          <a:noFill/>
        </p:spPr>
        <p:txBody>
          <a:bodyPr wrap="none" rtlCol="0">
            <a:spAutoFit/>
          </a:bodyPr>
          <a:lstStyle/>
          <a:p>
            <a:r>
              <a:rPr lang="en-US" sz="2400" b="1" dirty="0"/>
              <a:t>Interface with reference </a:t>
            </a:r>
            <a:r>
              <a:rPr lang="en-US" b="1" dirty="0"/>
              <a:t> </a:t>
            </a:r>
          </a:p>
        </p:txBody>
      </p:sp>
      <p:sp>
        <p:nvSpPr>
          <p:cNvPr id="5" name="TextBox 4">
            <a:extLst>
              <a:ext uri="{FF2B5EF4-FFF2-40B4-BE49-F238E27FC236}">
                <a16:creationId xmlns:a16="http://schemas.microsoft.com/office/drawing/2014/main" id="{BC0E22DB-78E2-4EE3-A945-6C4F4A04CC32}"/>
              </a:ext>
            </a:extLst>
          </p:cNvPr>
          <p:cNvSpPr txBox="1"/>
          <p:nvPr/>
        </p:nvSpPr>
        <p:spPr>
          <a:xfrm>
            <a:off x="203096" y="1463744"/>
            <a:ext cx="6319038" cy="646331"/>
          </a:xfrm>
          <a:prstGeom prst="rect">
            <a:avLst/>
          </a:prstGeom>
          <a:noFill/>
        </p:spPr>
        <p:txBody>
          <a:bodyPr wrap="none" rtlCol="0">
            <a:spAutoFit/>
          </a:bodyPr>
          <a:lstStyle/>
          <a:p>
            <a:r>
              <a:rPr lang="en-US" dirty="0"/>
              <a:t>You can’t delete any interface  reference to route and policy </a:t>
            </a:r>
          </a:p>
          <a:p>
            <a:r>
              <a:rPr lang="en-US" dirty="0"/>
              <a:t> </a:t>
            </a:r>
          </a:p>
        </p:txBody>
      </p:sp>
    </p:spTree>
    <p:extLst>
      <p:ext uri="{BB962C8B-B14F-4D97-AF65-F5344CB8AC3E}">
        <p14:creationId xmlns:p14="http://schemas.microsoft.com/office/powerpoint/2010/main" val="133784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344970" y="467759"/>
            <a:ext cx="1091966" cy="584775"/>
          </a:xfrm>
          <a:prstGeom prst="rect">
            <a:avLst/>
          </a:prstGeom>
          <a:noFill/>
        </p:spPr>
        <p:txBody>
          <a:bodyPr wrap="none" rtlCol="0">
            <a:spAutoFit/>
          </a:bodyPr>
          <a:lstStyle/>
          <a:p>
            <a:r>
              <a:rPr lang="en-US" sz="3200" b="1" dirty="0"/>
              <a:t>LAB</a:t>
            </a:r>
            <a:r>
              <a:rPr lang="en-US" b="1" dirty="0"/>
              <a:t> </a:t>
            </a:r>
          </a:p>
        </p:txBody>
      </p:sp>
      <p:sp>
        <p:nvSpPr>
          <p:cNvPr id="5" name="TextBox 4">
            <a:extLst>
              <a:ext uri="{FF2B5EF4-FFF2-40B4-BE49-F238E27FC236}">
                <a16:creationId xmlns:a16="http://schemas.microsoft.com/office/drawing/2014/main" id="{BC0E22DB-78E2-4EE3-A945-6C4F4A04CC32}"/>
              </a:ext>
            </a:extLst>
          </p:cNvPr>
          <p:cNvSpPr txBox="1"/>
          <p:nvPr/>
        </p:nvSpPr>
        <p:spPr>
          <a:xfrm>
            <a:off x="203096" y="1463744"/>
            <a:ext cx="4903907" cy="923330"/>
          </a:xfrm>
          <a:prstGeom prst="rect">
            <a:avLst/>
          </a:prstGeom>
          <a:noFill/>
        </p:spPr>
        <p:txBody>
          <a:bodyPr wrap="none" rtlCol="0">
            <a:spAutoFit/>
          </a:bodyPr>
          <a:lstStyle/>
          <a:p>
            <a:r>
              <a:rPr lang="en-US" dirty="0"/>
              <a:t>Link aggregation between cisco and Fortigate </a:t>
            </a:r>
          </a:p>
          <a:p>
            <a:endParaRPr lang="en-US" dirty="0"/>
          </a:p>
          <a:p>
            <a:r>
              <a:rPr lang="en-US" dirty="0"/>
              <a:t> </a:t>
            </a:r>
          </a:p>
        </p:txBody>
      </p:sp>
    </p:spTree>
    <p:extLst>
      <p:ext uri="{BB962C8B-B14F-4D97-AF65-F5344CB8AC3E}">
        <p14:creationId xmlns:p14="http://schemas.microsoft.com/office/powerpoint/2010/main" val="213057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EEE61-2FFC-402C-A467-68A5EF074D87}"/>
              </a:ext>
            </a:extLst>
          </p:cNvPr>
          <p:cNvSpPr txBox="1"/>
          <p:nvPr/>
        </p:nvSpPr>
        <p:spPr>
          <a:xfrm>
            <a:off x="0" y="164782"/>
            <a:ext cx="3729038" cy="523220"/>
          </a:xfrm>
          <a:prstGeom prst="rect">
            <a:avLst/>
          </a:prstGeom>
          <a:noFill/>
        </p:spPr>
        <p:txBody>
          <a:bodyPr wrap="square" rtlCol="0">
            <a:spAutoFit/>
          </a:bodyPr>
          <a:lstStyle/>
          <a:p>
            <a:r>
              <a:rPr lang="en-US" sz="2400" b="1" dirty="0"/>
              <a:t> </a:t>
            </a:r>
            <a:r>
              <a:rPr lang="en-US" sz="2800" b="1" dirty="0"/>
              <a:t>History OF Firewall </a:t>
            </a:r>
          </a:p>
        </p:txBody>
      </p:sp>
      <p:pic>
        <p:nvPicPr>
          <p:cNvPr id="4" name="Picture 3">
            <a:extLst>
              <a:ext uri="{FF2B5EF4-FFF2-40B4-BE49-F238E27FC236}">
                <a16:creationId xmlns:a16="http://schemas.microsoft.com/office/drawing/2014/main" id="{1C1D853D-7768-E444-D38B-1CC0A28C575A}"/>
              </a:ext>
            </a:extLst>
          </p:cNvPr>
          <p:cNvPicPr>
            <a:picLocks noChangeAspect="1"/>
          </p:cNvPicPr>
          <p:nvPr/>
        </p:nvPicPr>
        <p:blipFill>
          <a:blip r:embed="rId3"/>
          <a:stretch>
            <a:fillRect/>
          </a:stretch>
        </p:blipFill>
        <p:spPr>
          <a:xfrm>
            <a:off x="457200" y="1211508"/>
            <a:ext cx="10258426" cy="4434983"/>
          </a:xfrm>
          <a:prstGeom prst="rect">
            <a:avLst/>
          </a:prstGeom>
        </p:spPr>
      </p:pic>
    </p:spTree>
    <p:extLst>
      <p:ext uri="{BB962C8B-B14F-4D97-AF65-F5344CB8AC3E}">
        <p14:creationId xmlns:p14="http://schemas.microsoft.com/office/powerpoint/2010/main" val="226812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344969" y="467759"/>
            <a:ext cx="1640993" cy="584775"/>
          </a:xfrm>
          <a:prstGeom prst="rect">
            <a:avLst/>
          </a:prstGeom>
          <a:noFill/>
        </p:spPr>
        <p:txBody>
          <a:bodyPr wrap="square" rtlCol="0">
            <a:spAutoFit/>
          </a:bodyPr>
          <a:lstStyle/>
          <a:p>
            <a:r>
              <a:rPr lang="en-US" sz="3200" b="1" dirty="0"/>
              <a:t>Cases </a:t>
            </a:r>
          </a:p>
        </p:txBody>
      </p:sp>
      <p:sp>
        <p:nvSpPr>
          <p:cNvPr id="5" name="TextBox 4">
            <a:extLst>
              <a:ext uri="{FF2B5EF4-FFF2-40B4-BE49-F238E27FC236}">
                <a16:creationId xmlns:a16="http://schemas.microsoft.com/office/drawing/2014/main" id="{BC0E22DB-78E2-4EE3-A945-6C4F4A04CC32}"/>
              </a:ext>
            </a:extLst>
          </p:cNvPr>
          <p:cNvSpPr txBox="1"/>
          <p:nvPr/>
        </p:nvSpPr>
        <p:spPr>
          <a:xfrm>
            <a:off x="203096" y="1463744"/>
            <a:ext cx="5357557" cy="3354765"/>
          </a:xfrm>
          <a:prstGeom prst="rect">
            <a:avLst/>
          </a:prstGeom>
          <a:noFill/>
        </p:spPr>
        <p:txBody>
          <a:bodyPr wrap="none" rtlCol="0">
            <a:spAutoFit/>
          </a:bodyPr>
          <a:lstStyle/>
          <a:p>
            <a:r>
              <a:rPr lang="en-US" sz="2000" dirty="0"/>
              <a:t>Link aggregation between cisco and Fortigate</a:t>
            </a:r>
          </a:p>
          <a:p>
            <a:endParaRPr lang="en-US" sz="2000" dirty="0"/>
          </a:p>
          <a:p>
            <a:endParaRPr lang="en-US" sz="2000" dirty="0"/>
          </a:p>
          <a:p>
            <a:r>
              <a:rPr lang="en-US" sz="2000" dirty="0"/>
              <a:t>- Server --</a:t>
            </a:r>
            <a:r>
              <a:rPr lang="en-US" sz="2000" dirty="0">
                <a:sym typeface="Wingdings" panose="05000000000000000000" pitchFamily="2" charset="2"/>
              </a:rPr>
              <a:t> SW</a:t>
            </a:r>
          </a:p>
          <a:p>
            <a:r>
              <a:rPr lang="en-US" sz="2000" dirty="0">
                <a:sym typeface="Wingdings" panose="05000000000000000000" pitchFamily="2" charset="2"/>
              </a:rPr>
              <a:t>- SW - SW</a:t>
            </a:r>
          </a:p>
          <a:p>
            <a:r>
              <a:rPr lang="en-US" sz="2000" dirty="0">
                <a:sym typeface="Wingdings" panose="05000000000000000000" pitchFamily="2" charset="2"/>
              </a:rPr>
              <a:t>- Router -- SW</a:t>
            </a:r>
          </a:p>
          <a:p>
            <a:r>
              <a:rPr lang="en-US" sz="2000" dirty="0">
                <a:sym typeface="Wingdings" panose="05000000000000000000" pitchFamily="2" charset="2"/>
              </a:rPr>
              <a:t>- FW -- SW </a:t>
            </a:r>
          </a:p>
          <a:p>
            <a:endParaRPr lang="en-US" dirty="0">
              <a:sym typeface="Wingdings" panose="05000000000000000000" pitchFamily="2" charset="2"/>
            </a:endParaRPr>
          </a:p>
          <a:p>
            <a:r>
              <a:rPr lang="en-US" dirty="0"/>
              <a:t> </a:t>
            </a:r>
          </a:p>
          <a:p>
            <a:endParaRPr lang="en-US" dirty="0"/>
          </a:p>
          <a:p>
            <a:r>
              <a:rPr lang="en-US" dirty="0"/>
              <a:t> </a:t>
            </a:r>
          </a:p>
        </p:txBody>
      </p:sp>
    </p:spTree>
    <p:extLst>
      <p:ext uri="{BB962C8B-B14F-4D97-AF65-F5344CB8AC3E}">
        <p14:creationId xmlns:p14="http://schemas.microsoft.com/office/powerpoint/2010/main" val="30333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887895" y="596347"/>
            <a:ext cx="4629794" cy="461665"/>
          </a:xfrm>
          <a:prstGeom prst="rect">
            <a:avLst/>
          </a:prstGeom>
          <a:noFill/>
        </p:spPr>
        <p:txBody>
          <a:bodyPr wrap="none" rtlCol="0">
            <a:spAutoFit/>
          </a:bodyPr>
          <a:lstStyle/>
          <a:p>
            <a:r>
              <a:rPr lang="en-US" sz="2400" b="1" dirty="0" err="1"/>
              <a:t>Vlan</a:t>
            </a:r>
            <a:r>
              <a:rPr lang="en-US" sz="2400" b="1" dirty="0"/>
              <a:t> Interface (Sub-Interface)  </a:t>
            </a:r>
          </a:p>
        </p:txBody>
      </p:sp>
      <p:sp>
        <p:nvSpPr>
          <p:cNvPr id="5" name="TextBox 4">
            <a:extLst>
              <a:ext uri="{FF2B5EF4-FFF2-40B4-BE49-F238E27FC236}">
                <a16:creationId xmlns:a16="http://schemas.microsoft.com/office/drawing/2014/main" id="{BC0E22DB-78E2-4EE3-A945-6C4F4A04CC32}"/>
              </a:ext>
            </a:extLst>
          </p:cNvPr>
          <p:cNvSpPr txBox="1"/>
          <p:nvPr/>
        </p:nvSpPr>
        <p:spPr>
          <a:xfrm>
            <a:off x="203096" y="1463744"/>
            <a:ext cx="248786" cy="923330"/>
          </a:xfrm>
          <a:prstGeom prst="rect">
            <a:avLst/>
          </a:prstGeom>
          <a:noFill/>
        </p:spPr>
        <p:txBody>
          <a:bodyPr wrap="none" rtlCol="0">
            <a:spAutoFit/>
          </a:bodyPr>
          <a:lstStyle/>
          <a:p>
            <a:r>
              <a:rPr lang="en-US" dirty="0"/>
              <a:t> </a:t>
            </a:r>
          </a:p>
          <a:p>
            <a:endParaRPr lang="en-US" dirty="0"/>
          </a:p>
          <a:p>
            <a:r>
              <a:rPr lang="en-US" dirty="0"/>
              <a:t> </a:t>
            </a:r>
          </a:p>
        </p:txBody>
      </p:sp>
      <p:pic>
        <p:nvPicPr>
          <p:cNvPr id="6" name="Picture 5">
            <a:extLst>
              <a:ext uri="{FF2B5EF4-FFF2-40B4-BE49-F238E27FC236}">
                <a16:creationId xmlns:a16="http://schemas.microsoft.com/office/drawing/2014/main" id="{2A4F277C-513A-4446-BB6F-B896D997BEE9}"/>
              </a:ext>
            </a:extLst>
          </p:cNvPr>
          <p:cNvPicPr>
            <a:picLocks noChangeAspect="1"/>
          </p:cNvPicPr>
          <p:nvPr/>
        </p:nvPicPr>
        <p:blipFill>
          <a:blip r:embed="rId3"/>
          <a:stretch>
            <a:fillRect/>
          </a:stretch>
        </p:blipFill>
        <p:spPr>
          <a:xfrm>
            <a:off x="887895" y="1771649"/>
            <a:ext cx="9254098" cy="3457575"/>
          </a:xfrm>
          <a:prstGeom prst="rect">
            <a:avLst/>
          </a:prstGeom>
        </p:spPr>
      </p:pic>
    </p:spTree>
    <p:extLst>
      <p:ext uri="{BB962C8B-B14F-4D97-AF65-F5344CB8AC3E}">
        <p14:creationId xmlns:p14="http://schemas.microsoft.com/office/powerpoint/2010/main" val="5188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887895" y="596347"/>
            <a:ext cx="830677" cy="461665"/>
          </a:xfrm>
          <a:prstGeom prst="rect">
            <a:avLst/>
          </a:prstGeom>
          <a:noFill/>
        </p:spPr>
        <p:txBody>
          <a:bodyPr wrap="none" rtlCol="0">
            <a:spAutoFit/>
          </a:bodyPr>
          <a:lstStyle/>
          <a:p>
            <a:r>
              <a:rPr lang="en-US" sz="2400" dirty="0"/>
              <a:t>LAB</a:t>
            </a:r>
            <a:r>
              <a:rPr lang="en-US" dirty="0"/>
              <a:t> </a:t>
            </a:r>
          </a:p>
        </p:txBody>
      </p:sp>
      <p:sp>
        <p:nvSpPr>
          <p:cNvPr id="5" name="TextBox 4">
            <a:extLst>
              <a:ext uri="{FF2B5EF4-FFF2-40B4-BE49-F238E27FC236}">
                <a16:creationId xmlns:a16="http://schemas.microsoft.com/office/drawing/2014/main" id="{BC0E22DB-78E2-4EE3-A945-6C4F4A04CC32}"/>
              </a:ext>
            </a:extLst>
          </p:cNvPr>
          <p:cNvSpPr txBox="1"/>
          <p:nvPr/>
        </p:nvSpPr>
        <p:spPr>
          <a:xfrm>
            <a:off x="887895" y="1351722"/>
            <a:ext cx="3711272" cy="646331"/>
          </a:xfrm>
          <a:prstGeom prst="rect">
            <a:avLst/>
          </a:prstGeom>
          <a:noFill/>
        </p:spPr>
        <p:txBody>
          <a:bodyPr wrap="none" rtlCol="0">
            <a:spAutoFit/>
          </a:bodyPr>
          <a:lstStyle/>
          <a:p>
            <a:endParaRPr lang="en-US" dirty="0"/>
          </a:p>
          <a:p>
            <a:r>
              <a:rPr lang="en-US" dirty="0"/>
              <a:t>Use Fortigate as inter </a:t>
            </a:r>
            <a:r>
              <a:rPr lang="en-US" dirty="0" err="1"/>
              <a:t>vlan</a:t>
            </a:r>
            <a:r>
              <a:rPr lang="en-US" dirty="0"/>
              <a:t> routing </a:t>
            </a:r>
          </a:p>
        </p:txBody>
      </p:sp>
      <p:pic>
        <p:nvPicPr>
          <p:cNvPr id="6" name="Picture 5">
            <a:extLst>
              <a:ext uri="{FF2B5EF4-FFF2-40B4-BE49-F238E27FC236}">
                <a16:creationId xmlns:a16="http://schemas.microsoft.com/office/drawing/2014/main" id="{A47C299C-A42D-452E-8542-C44AC9FC0AE1}"/>
              </a:ext>
            </a:extLst>
          </p:cNvPr>
          <p:cNvPicPr>
            <a:picLocks noChangeAspect="1"/>
          </p:cNvPicPr>
          <p:nvPr/>
        </p:nvPicPr>
        <p:blipFill>
          <a:blip r:embed="rId3"/>
          <a:stretch>
            <a:fillRect/>
          </a:stretch>
        </p:blipFill>
        <p:spPr>
          <a:xfrm>
            <a:off x="4450453" y="1351722"/>
            <a:ext cx="7019925" cy="4448175"/>
          </a:xfrm>
          <a:prstGeom prst="rect">
            <a:avLst/>
          </a:prstGeom>
        </p:spPr>
      </p:pic>
    </p:spTree>
    <p:extLst>
      <p:ext uri="{BB962C8B-B14F-4D97-AF65-F5344CB8AC3E}">
        <p14:creationId xmlns:p14="http://schemas.microsoft.com/office/powerpoint/2010/main" val="354433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444983" y="353459"/>
            <a:ext cx="2483955" cy="523220"/>
          </a:xfrm>
          <a:prstGeom prst="rect">
            <a:avLst/>
          </a:prstGeom>
          <a:noFill/>
        </p:spPr>
        <p:txBody>
          <a:bodyPr wrap="square" rtlCol="0">
            <a:spAutoFit/>
          </a:bodyPr>
          <a:lstStyle/>
          <a:p>
            <a:r>
              <a:rPr lang="en-US" sz="2800" b="1" dirty="0"/>
              <a:t>FortiLink</a:t>
            </a:r>
          </a:p>
        </p:txBody>
      </p:sp>
      <p:pic>
        <p:nvPicPr>
          <p:cNvPr id="7" name="Picture 6">
            <a:extLst>
              <a:ext uri="{FF2B5EF4-FFF2-40B4-BE49-F238E27FC236}">
                <a16:creationId xmlns:a16="http://schemas.microsoft.com/office/drawing/2014/main" id="{E8F30CB8-9786-4A8B-888A-492D7132EB44}"/>
              </a:ext>
            </a:extLst>
          </p:cNvPr>
          <p:cNvPicPr>
            <a:picLocks noChangeAspect="1"/>
          </p:cNvPicPr>
          <p:nvPr/>
        </p:nvPicPr>
        <p:blipFill>
          <a:blip r:embed="rId3"/>
          <a:stretch>
            <a:fillRect/>
          </a:stretch>
        </p:blipFill>
        <p:spPr>
          <a:xfrm>
            <a:off x="340416" y="1425849"/>
            <a:ext cx="11287125" cy="2809875"/>
          </a:xfrm>
          <a:prstGeom prst="rect">
            <a:avLst/>
          </a:prstGeom>
        </p:spPr>
      </p:pic>
      <p:sp>
        <p:nvSpPr>
          <p:cNvPr id="10" name="TextBox 9">
            <a:extLst>
              <a:ext uri="{FF2B5EF4-FFF2-40B4-BE49-F238E27FC236}">
                <a16:creationId xmlns:a16="http://schemas.microsoft.com/office/drawing/2014/main" id="{7B813708-4E8B-4AF4-B365-11F5CD0DF030}"/>
              </a:ext>
            </a:extLst>
          </p:cNvPr>
          <p:cNvSpPr txBox="1"/>
          <p:nvPr/>
        </p:nvSpPr>
        <p:spPr>
          <a:xfrm>
            <a:off x="340415" y="4507617"/>
            <a:ext cx="10389497" cy="923330"/>
          </a:xfrm>
          <a:prstGeom prst="rect">
            <a:avLst/>
          </a:prstGeom>
          <a:noFill/>
        </p:spPr>
        <p:txBody>
          <a:bodyPr wrap="square">
            <a:spAutoFit/>
          </a:bodyPr>
          <a:lstStyle/>
          <a:p>
            <a:pPr algn="l"/>
            <a:r>
              <a:rPr lang="en-US" b="0" i="0" dirty="0">
                <a:solidFill>
                  <a:srgbClr val="000000"/>
                </a:solidFill>
                <a:effectLst/>
                <a:latin typeface="HelveticaNeueLT-Light"/>
              </a:rPr>
              <a:t> FortiLink defines the management interface and the remote management protocol between the FortiGate and FortiSwitch.</a:t>
            </a:r>
          </a:p>
          <a:p>
            <a:pPr algn="l"/>
            <a:r>
              <a:rPr lang="en-US" b="0" i="0" dirty="0">
                <a:solidFill>
                  <a:srgbClr val="000000"/>
                </a:solidFill>
                <a:effectLst/>
                <a:latin typeface="HelveticaNeueLT-Light"/>
              </a:rPr>
              <a:t> </a:t>
            </a:r>
          </a:p>
        </p:txBody>
      </p:sp>
    </p:spTree>
    <p:extLst>
      <p:ext uri="{BB962C8B-B14F-4D97-AF65-F5344CB8AC3E}">
        <p14:creationId xmlns:p14="http://schemas.microsoft.com/office/powerpoint/2010/main" val="232999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444983" y="353459"/>
            <a:ext cx="4698517" cy="523220"/>
          </a:xfrm>
          <a:prstGeom prst="rect">
            <a:avLst/>
          </a:prstGeom>
          <a:noFill/>
        </p:spPr>
        <p:txBody>
          <a:bodyPr wrap="square" rtlCol="0">
            <a:spAutoFit/>
          </a:bodyPr>
          <a:lstStyle/>
          <a:p>
            <a:r>
              <a:rPr lang="en-US" sz="2800" b="1" dirty="0"/>
              <a:t>Hardware Switch </a:t>
            </a:r>
          </a:p>
        </p:txBody>
      </p:sp>
      <p:sp>
        <p:nvSpPr>
          <p:cNvPr id="10" name="TextBox 9">
            <a:extLst>
              <a:ext uri="{FF2B5EF4-FFF2-40B4-BE49-F238E27FC236}">
                <a16:creationId xmlns:a16="http://schemas.microsoft.com/office/drawing/2014/main" id="{7B813708-4E8B-4AF4-B365-11F5CD0DF030}"/>
              </a:ext>
            </a:extLst>
          </p:cNvPr>
          <p:cNvSpPr txBox="1"/>
          <p:nvPr/>
        </p:nvSpPr>
        <p:spPr>
          <a:xfrm>
            <a:off x="444983" y="1093975"/>
            <a:ext cx="10389497" cy="646331"/>
          </a:xfrm>
          <a:prstGeom prst="rect">
            <a:avLst/>
          </a:prstGeom>
          <a:noFill/>
        </p:spPr>
        <p:txBody>
          <a:bodyPr wrap="square">
            <a:spAutoFit/>
          </a:bodyPr>
          <a:lstStyle/>
          <a:p>
            <a:pPr algn="l"/>
            <a:r>
              <a:rPr lang="en-US" dirty="0">
                <a:solidFill>
                  <a:srgbClr val="000000"/>
                </a:solidFill>
                <a:latin typeface="HelveticaNeueLT-Light"/>
              </a:rPr>
              <a:t>https://docs.fortinet.com/document/fortigate/7.2.5/administration-guide/100999</a:t>
            </a:r>
            <a:endParaRPr lang="en-US" b="0" i="0" dirty="0">
              <a:solidFill>
                <a:srgbClr val="000000"/>
              </a:solidFill>
              <a:effectLst/>
              <a:latin typeface="HelveticaNeueLT-Light"/>
            </a:endParaRPr>
          </a:p>
          <a:p>
            <a:pPr algn="l"/>
            <a:r>
              <a:rPr lang="en-US" b="0" i="0" dirty="0">
                <a:solidFill>
                  <a:srgbClr val="000000"/>
                </a:solidFill>
                <a:effectLst/>
                <a:latin typeface="HelveticaNeueLT-Light"/>
              </a:rPr>
              <a:t> </a:t>
            </a:r>
          </a:p>
        </p:txBody>
      </p:sp>
      <p:pic>
        <p:nvPicPr>
          <p:cNvPr id="5" name="Picture 4">
            <a:extLst>
              <a:ext uri="{FF2B5EF4-FFF2-40B4-BE49-F238E27FC236}">
                <a16:creationId xmlns:a16="http://schemas.microsoft.com/office/drawing/2014/main" id="{F6C8F823-C5EC-41EF-9058-F835E54EC1E5}"/>
              </a:ext>
            </a:extLst>
          </p:cNvPr>
          <p:cNvPicPr>
            <a:picLocks noChangeAspect="1"/>
          </p:cNvPicPr>
          <p:nvPr/>
        </p:nvPicPr>
        <p:blipFill>
          <a:blip r:embed="rId3"/>
          <a:stretch>
            <a:fillRect/>
          </a:stretch>
        </p:blipFill>
        <p:spPr>
          <a:xfrm>
            <a:off x="704850" y="2017305"/>
            <a:ext cx="8654784" cy="3154770"/>
          </a:xfrm>
          <a:prstGeom prst="rect">
            <a:avLst/>
          </a:prstGeom>
        </p:spPr>
      </p:pic>
    </p:spTree>
    <p:extLst>
      <p:ext uri="{BB962C8B-B14F-4D97-AF65-F5344CB8AC3E}">
        <p14:creationId xmlns:p14="http://schemas.microsoft.com/office/powerpoint/2010/main" val="268094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444983" y="353459"/>
            <a:ext cx="4698517" cy="523220"/>
          </a:xfrm>
          <a:prstGeom prst="rect">
            <a:avLst/>
          </a:prstGeom>
          <a:noFill/>
        </p:spPr>
        <p:txBody>
          <a:bodyPr wrap="square" rtlCol="0">
            <a:spAutoFit/>
          </a:bodyPr>
          <a:lstStyle/>
          <a:p>
            <a:r>
              <a:rPr lang="en-US" sz="2800" b="1" dirty="0"/>
              <a:t>Software Switch Switch </a:t>
            </a:r>
          </a:p>
        </p:txBody>
      </p:sp>
      <p:sp>
        <p:nvSpPr>
          <p:cNvPr id="10" name="TextBox 9">
            <a:extLst>
              <a:ext uri="{FF2B5EF4-FFF2-40B4-BE49-F238E27FC236}">
                <a16:creationId xmlns:a16="http://schemas.microsoft.com/office/drawing/2014/main" id="{7B813708-4E8B-4AF4-B365-11F5CD0DF030}"/>
              </a:ext>
            </a:extLst>
          </p:cNvPr>
          <p:cNvSpPr txBox="1"/>
          <p:nvPr/>
        </p:nvSpPr>
        <p:spPr>
          <a:xfrm>
            <a:off x="444983" y="1093975"/>
            <a:ext cx="10389497" cy="646331"/>
          </a:xfrm>
          <a:prstGeom prst="rect">
            <a:avLst/>
          </a:prstGeom>
          <a:noFill/>
        </p:spPr>
        <p:txBody>
          <a:bodyPr wrap="square">
            <a:spAutoFit/>
          </a:bodyPr>
          <a:lstStyle/>
          <a:p>
            <a:pPr algn="l"/>
            <a:r>
              <a:rPr lang="en-US" b="0" i="0" dirty="0">
                <a:solidFill>
                  <a:srgbClr val="000000"/>
                </a:solidFill>
                <a:effectLst/>
                <a:latin typeface="HelveticaNeueLT-Light"/>
              </a:rPr>
              <a:t>https://docs.fortinet.com/document/fortigate/7.2.5/administration-guide/277799/software-switch</a:t>
            </a:r>
          </a:p>
          <a:p>
            <a:pPr algn="l"/>
            <a:r>
              <a:rPr lang="en-US" b="0" i="0" dirty="0">
                <a:solidFill>
                  <a:srgbClr val="000000"/>
                </a:solidFill>
                <a:effectLst/>
                <a:latin typeface="HelveticaNeueLT-Light"/>
              </a:rPr>
              <a:t> </a:t>
            </a:r>
          </a:p>
        </p:txBody>
      </p:sp>
    </p:spTree>
    <p:extLst>
      <p:ext uri="{BB962C8B-B14F-4D97-AF65-F5344CB8AC3E}">
        <p14:creationId xmlns:p14="http://schemas.microsoft.com/office/powerpoint/2010/main" val="323380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444983" y="353459"/>
            <a:ext cx="4698517" cy="523220"/>
          </a:xfrm>
          <a:prstGeom prst="rect">
            <a:avLst/>
          </a:prstGeom>
          <a:noFill/>
        </p:spPr>
        <p:txBody>
          <a:bodyPr wrap="square" rtlCol="0">
            <a:spAutoFit/>
          </a:bodyPr>
          <a:lstStyle/>
          <a:p>
            <a:r>
              <a:rPr lang="en-US" sz="2800" b="1" dirty="0"/>
              <a:t>Loopback interface</a:t>
            </a:r>
          </a:p>
        </p:txBody>
      </p:sp>
      <p:sp>
        <p:nvSpPr>
          <p:cNvPr id="10" name="TextBox 9">
            <a:extLst>
              <a:ext uri="{FF2B5EF4-FFF2-40B4-BE49-F238E27FC236}">
                <a16:creationId xmlns:a16="http://schemas.microsoft.com/office/drawing/2014/main" id="{7B813708-4E8B-4AF4-B365-11F5CD0DF030}"/>
              </a:ext>
            </a:extLst>
          </p:cNvPr>
          <p:cNvSpPr txBox="1"/>
          <p:nvPr/>
        </p:nvSpPr>
        <p:spPr>
          <a:xfrm>
            <a:off x="444983" y="1093975"/>
            <a:ext cx="10389497" cy="3970318"/>
          </a:xfrm>
          <a:prstGeom prst="rect">
            <a:avLst/>
          </a:prstGeom>
          <a:noFill/>
        </p:spPr>
        <p:txBody>
          <a:bodyPr wrap="square">
            <a:spAutoFit/>
          </a:bodyPr>
          <a:lstStyle/>
          <a:p>
            <a:pPr algn="l"/>
            <a:endParaRPr lang="en-US" b="0" i="0" dirty="0">
              <a:solidFill>
                <a:srgbClr val="000000"/>
              </a:solidFill>
              <a:effectLst/>
              <a:latin typeface="HelveticaNeueLT-Light"/>
            </a:endParaRPr>
          </a:p>
          <a:p>
            <a:pPr algn="l"/>
            <a:r>
              <a:rPr lang="en-US" b="1" i="0" dirty="0">
                <a:solidFill>
                  <a:srgbClr val="000000"/>
                </a:solidFill>
                <a:effectLst/>
                <a:latin typeface="HelveticaNeueLT-Light"/>
              </a:rPr>
              <a:t>A loopback interface </a:t>
            </a:r>
            <a:r>
              <a:rPr lang="en-US" b="0" i="0" dirty="0">
                <a:solidFill>
                  <a:srgbClr val="000000"/>
                </a:solidFill>
                <a:effectLst/>
                <a:latin typeface="HelveticaNeueLT-Light"/>
              </a:rPr>
              <a:t>is a logical interface that is always up. Its IP address does not depend on one specific physical port, and the attached subnet is always present in the routing table. Therefore, it can be accessed through several physical or VLAN interfaces.</a:t>
            </a:r>
          </a:p>
          <a:p>
            <a:pPr algn="l"/>
            <a:r>
              <a:rPr lang="en-US" b="0" i="0" dirty="0">
                <a:solidFill>
                  <a:srgbClr val="000000"/>
                </a:solidFill>
                <a:effectLst/>
                <a:latin typeface="HelveticaNeueLT-Light"/>
              </a:rPr>
              <a:t>Typically, a loopback interface can be used with management access, BGP peering, PIM rendezvous points, and SD-WAN.</a:t>
            </a:r>
          </a:p>
          <a:p>
            <a:pPr algn="l"/>
            <a:endParaRPr lang="en-US" b="0" i="0" dirty="0">
              <a:solidFill>
                <a:srgbClr val="000000"/>
              </a:solidFill>
              <a:effectLst/>
              <a:latin typeface="HelveticaNeueLT-Light"/>
            </a:endParaRPr>
          </a:p>
          <a:p>
            <a:pPr algn="l"/>
            <a:r>
              <a:rPr lang="en-US" b="0" i="0" dirty="0">
                <a:solidFill>
                  <a:srgbClr val="000000"/>
                </a:solidFill>
                <a:effectLst/>
                <a:latin typeface="HelveticaNeueLT-Light"/>
              </a:rPr>
              <a:t>#    use with BGP  routin</a:t>
            </a:r>
            <a:r>
              <a:rPr lang="en-US" dirty="0">
                <a:solidFill>
                  <a:srgbClr val="000000"/>
                </a:solidFill>
                <a:latin typeface="HelveticaNeueLT-Light"/>
              </a:rPr>
              <a:t>g </a:t>
            </a:r>
          </a:p>
          <a:p>
            <a:pPr algn="l"/>
            <a:endParaRPr lang="en-US" dirty="0">
              <a:solidFill>
                <a:srgbClr val="000000"/>
              </a:solidFill>
              <a:latin typeface="HelveticaNeueLT-Light"/>
            </a:endParaRPr>
          </a:p>
          <a:p>
            <a:pPr algn="l"/>
            <a:r>
              <a:rPr lang="en-US" b="0" i="0" dirty="0">
                <a:solidFill>
                  <a:srgbClr val="000000"/>
                </a:solidFill>
                <a:effectLst/>
                <a:latin typeface="HelveticaNeueLT-Light"/>
              </a:rPr>
              <a:t>#    Fortigate behind  Cisco Router</a:t>
            </a:r>
          </a:p>
          <a:p>
            <a:pPr algn="l"/>
            <a:endParaRPr lang="en-US" b="0" i="0" dirty="0">
              <a:solidFill>
                <a:srgbClr val="000000"/>
              </a:solidFill>
              <a:effectLst/>
              <a:latin typeface="HelveticaNeueLT-Light"/>
            </a:endParaRPr>
          </a:p>
          <a:p>
            <a:pPr algn="l"/>
            <a:r>
              <a:rPr lang="en-US" dirty="0">
                <a:solidFill>
                  <a:srgbClr val="000000"/>
                </a:solidFill>
                <a:latin typeface="HelveticaNeueLT-Light"/>
              </a:rPr>
              <a:t>#    public </a:t>
            </a:r>
            <a:r>
              <a:rPr lang="en-US" dirty="0" err="1">
                <a:solidFill>
                  <a:srgbClr val="000000"/>
                </a:solidFill>
                <a:latin typeface="HelveticaNeueLT-Light"/>
              </a:rPr>
              <a:t>ip</a:t>
            </a:r>
            <a:r>
              <a:rPr lang="en-US" dirty="0">
                <a:solidFill>
                  <a:srgbClr val="000000"/>
                </a:solidFill>
                <a:latin typeface="HelveticaNeueLT-Light"/>
              </a:rPr>
              <a:t>  subnet </a:t>
            </a:r>
          </a:p>
          <a:p>
            <a:pPr algn="l"/>
            <a:endParaRPr lang="en-US" b="0" i="0" dirty="0">
              <a:solidFill>
                <a:srgbClr val="000000"/>
              </a:solidFill>
              <a:effectLst/>
              <a:latin typeface="HelveticaNeueLT-Light"/>
            </a:endParaRPr>
          </a:p>
          <a:p>
            <a:pPr algn="l"/>
            <a:r>
              <a:rPr lang="en-US" b="0" i="0" dirty="0">
                <a:solidFill>
                  <a:srgbClr val="000000"/>
                </a:solidFill>
                <a:effectLst/>
                <a:latin typeface="HelveticaNeueLT-Light"/>
              </a:rPr>
              <a:t> </a:t>
            </a:r>
          </a:p>
        </p:txBody>
      </p:sp>
    </p:spTree>
    <p:extLst>
      <p:ext uri="{BB962C8B-B14F-4D97-AF65-F5344CB8AC3E}">
        <p14:creationId xmlns:p14="http://schemas.microsoft.com/office/powerpoint/2010/main" val="130493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444983" y="353459"/>
            <a:ext cx="2483955" cy="523220"/>
          </a:xfrm>
          <a:prstGeom prst="rect">
            <a:avLst/>
          </a:prstGeom>
          <a:noFill/>
        </p:spPr>
        <p:txBody>
          <a:bodyPr wrap="square" rtlCol="0">
            <a:spAutoFit/>
          </a:bodyPr>
          <a:lstStyle/>
          <a:p>
            <a:r>
              <a:rPr lang="en-US" sz="2800" b="1" dirty="0"/>
              <a:t>Virtual Wire</a:t>
            </a:r>
          </a:p>
        </p:txBody>
      </p:sp>
      <p:sp>
        <p:nvSpPr>
          <p:cNvPr id="10" name="TextBox 9">
            <a:extLst>
              <a:ext uri="{FF2B5EF4-FFF2-40B4-BE49-F238E27FC236}">
                <a16:creationId xmlns:a16="http://schemas.microsoft.com/office/drawing/2014/main" id="{7B813708-4E8B-4AF4-B365-11F5CD0DF030}"/>
              </a:ext>
            </a:extLst>
          </p:cNvPr>
          <p:cNvSpPr txBox="1"/>
          <p:nvPr/>
        </p:nvSpPr>
        <p:spPr>
          <a:xfrm>
            <a:off x="444983" y="1093975"/>
            <a:ext cx="10389497" cy="3139321"/>
          </a:xfrm>
          <a:prstGeom prst="rect">
            <a:avLst/>
          </a:prstGeom>
          <a:noFill/>
        </p:spPr>
        <p:txBody>
          <a:bodyPr wrap="square">
            <a:spAutoFit/>
          </a:bodyPr>
          <a:lstStyle/>
          <a:p>
            <a:pPr algn="l"/>
            <a:r>
              <a:rPr lang="en-US" b="0" i="0" dirty="0">
                <a:solidFill>
                  <a:srgbClr val="000000"/>
                </a:solidFill>
                <a:effectLst/>
                <a:latin typeface="HelveticaNeueLT-Light"/>
              </a:rPr>
              <a:t>#  Two interface  </a:t>
            </a:r>
            <a:r>
              <a:rPr lang="en-US" b="0" i="0" u="sng" dirty="0">
                <a:solidFill>
                  <a:srgbClr val="000000"/>
                </a:solidFill>
                <a:effectLst/>
                <a:latin typeface="HelveticaNeueLT-Light"/>
              </a:rPr>
              <a:t>don’t have IP address </a:t>
            </a:r>
            <a:r>
              <a:rPr lang="en-US" b="0" i="0" dirty="0">
                <a:solidFill>
                  <a:srgbClr val="000000"/>
                </a:solidFill>
                <a:effectLst/>
                <a:latin typeface="HelveticaNeueLT-Light"/>
              </a:rPr>
              <a:t>and are treated like a similar to transparent mode </a:t>
            </a:r>
          </a:p>
          <a:p>
            <a:pPr algn="l"/>
            <a:endParaRPr lang="en-US" b="0" i="0" dirty="0">
              <a:solidFill>
                <a:srgbClr val="000000"/>
              </a:solidFill>
              <a:effectLst/>
              <a:latin typeface="HelveticaNeueLT-Light"/>
            </a:endParaRPr>
          </a:p>
          <a:p>
            <a:pPr algn="l"/>
            <a:r>
              <a:rPr lang="en-US" dirty="0">
                <a:solidFill>
                  <a:srgbClr val="000000"/>
                </a:solidFill>
                <a:latin typeface="HelveticaNeueLT-Light"/>
              </a:rPr>
              <a:t>#  All traffic received by one interface in virtual wire pair can only be forwarded out to other</a:t>
            </a:r>
          </a:p>
          <a:p>
            <a:pPr algn="l"/>
            <a:endParaRPr lang="en-US" dirty="0">
              <a:solidFill>
                <a:srgbClr val="000000"/>
              </a:solidFill>
              <a:latin typeface="HelveticaNeueLT-Light"/>
            </a:endParaRPr>
          </a:p>
          <a:p>
            <a:pPr algn="l"/>
            <a:r>
              <a:rPr lang="en-US" dirty="0">
                <a:solidFill>
                  <a:srgbClr val="000000"/>
                </a:solidFill>
                <a:latin typeface="HelveticaNeueLT-Light"/>
              </a:rPr>
              <a:t># need a virtual Wire pair policy </a:t>
            </a:r>
          </a:p>
          <a:p>
            <a:pPr algn="l"/>
            <a:endParaRPr lang="en-US" dirty="0">
              <a:solidFill>
                <a:srgbClr val="000000"/>
              </a:solidFill>
              <a:latin typeface="HelveticaNeueLT-Light"/>
            </a:endParaRPr>
          </a:p>
          <a:p>
            <a:pPr algn="l"/>
            <a:r>
              <a:rPr lang="en-US" dirty="0">
                <a:solidFill>
                  <a:srgbClr val="000000"/>
                </a:solidFill>
                <a:latin typeface="HelveticaNeueLT-Light"/>
              </a:rPr>
              <a:t># Virtual Wire Pairing can be used  for Fortigate in both the NAT and Transparent  </a:t>
            </a:r>
          </a:p>
          <a:p>
            <a:pPr algn="l"/>
            <a:endParaRPr lang="en-US" dirty="0">
              <a:solidFill>
                <a:srgbClr val="000000"/>
              </a:solidFill>
              <a:latin typeface="HelveticaNeueLT-Light"/>
            </a:endParaRPr>
          </a:p>
          <a:p>
            <a:pPr algn="l"/>
            <a:r>
              <a:rPr lang="en-US" b="0" i="0" dirty="0">
                <a:solidFill>
                  <a:srgbClr val="000000"/>
                </a:solidFill>
                <a:effectLst/>
                <a:latin typeface="HelveticaNeueLT-Light"/>
              </a:rPr>
              <a:t># A virtual wire pair can include redundant and 802.3ad aggregate (LACP) interfaces.</a:t>
            </a:r>
            <a:endParaRPr lang="en-US" dirty="0">
              <a:solidFill>
                <a:srgbClr val="000000"/>
              </a:solidFill>
              <a:latin typeface="HelveticaNeueLT-Light"/>
            </a:endParaRPr>
          </a:p>
          <a:p>
            <a:pPr algn="l"/>
            <a:endParaRPr lang="en-US" b="0" i="0" dirty="0">
              <a:solidFill>
                <a:srgbClr val="000000"/>
              </a:solidFill>
              <a:effectLst/>
              <a:latin typeface="HelveticaNeueLT-Light"/>
            </a:endParaRPr>
          </a:p>
          <a:p>
            <a:pPr algn="l"/>
            <a:r>
              <a:rPr lang="en-US" b="0" i="0" dirty="0">
                <a:solidFill>
                  <a:srgbClr val="000000"/>
                </a:solidFill>
                <a:effectLst/>
                <a:latin typeface="HelveticaNeueLT-Light"/>
              </a:rPr>
              <a:t> </a:t>
            </a:r>
          </a:p>
        </p:txBody>
      </p:sp>
      <p:pic>
        <p:nvPicPr>
          <p:cNvPr id="5" name="Picture 4">
            <a:extLst>
              <a:ext uri="{FF2B5EF4-FFF2-40B4-BE49-F238E27FC236}">
                <a16:creationId xmlns:a16="http://schemas.microsoft.com/office/drawing/2014/main" id="{8161CF62-D103-3FEA-B9F6-88F6412C8D80}"/>
              </a:ext>
            </a:extLst>
          </p:cNvPr>
          <p:cNvPicPr>
            <a:picLocks noChangeAspect="1"/>
          </p:cNvPicPr>
          <p:nvPr/>
        </p:nvPicPr>
        <p:blipFill>
          <a:blip r:embed="rId3"/>
          <a:stretch>
            <a:fillRect/>
          </a:stretch>
        </p:blipFill>
        <p:spPr>
          <a:xfrm>
            <a:off x="1556407" y="4014788"/>
            <a:ext cx="7787617" cy="1911995"/>
          </a:xfrm>
          <a:prstGeom prst="rect">
            <a:avLst/>
          </a:prstGeom>
        </p:spPr>
      </p:pic>
    </p:spTree>
    <p:extLst>
      <p:ext uri="{BB962C8B-B14F-4D97-AF65-F5344CB8AC3E}">
        <p14:creationId xmlns:p14="http://schemas.microsoft.com/office/powerpoint/2010/main" val="218508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A004FC-72E9-4A40-9E69-7AE640EB2D42}"/>
              </a:ext>
            </a:extLst>
          </p:cNvPr>
          <p:cNvPicPr>
            <a:picLocks noChangeAspect="1"/>
          </p:cNvPicPr>
          <p:nvPr/>
        </p:nvPicPr>
        <p:blipFill>
          <a:blip r:embed="rId3"/>
          <a:stretch>
            <a:fillRect/>
          </a:stretch>
        </p:blipFill>
        <p:spPr>
          <a:xfrm>
            <a:off x="11145492" y="6198998"/>
            <a:ext cx="542925" cy="257175"/>
          </a:xfrm>
          <a:prstGeom prst="rect">
            <a:avLst/>
          </a:prstGeom>
        </p:spPr>
      </p:pic>
      <p:pic>
        <p:nvPicPr>
          <p:cNvPr id="5" name="Picture 4">
            <a:extLst>
              <a:ext uri="{FF2B5EF4-FFF2-40B4-BE49-F238E27FC236}">
                <a16:creationId xmlns:a16="http://schemas.microsoft.com/office/drawing/2014/main" id="{61F863B4-FB4F-4113-9FE9-6390A71B9FE0}"/>
              </a:ext>
            </a:extLst>
          </p:cNvPr>
          <p:cNvPicPr>
            <a:picLocks noChangeAspect="1"/>
          </p:cNvPicPr>
          <p:nvPr/>
        </p:nvPicPr>
        <p:blipFill>
          <a:blip r:embed="rId4"/>
          <a:stretch>
            <a:fillRect/>
          </a:stretch>
        </p:blipFill>
        <p:spPr>
          <a:xfrm>
            <a:off x="11060388" y="6399557"/>
            <a:ext cx="409575" cy="276225"/>
          </a:xfrm>
          <a:prstGeom prst="rect">
            <a:avLst/>
          </a:prstGeom>
        </p:spPr>
      </p:pic>
      <p:pic>
        <p:nvPicPr>
          <p:cNvPr id="6" name="Picture 5">
            <a:extLst>
              <a:ext uri="{FF2B5EF4-FFF2-40B4-BE49-F238E27FC236}">
                <a16:creationId xmlns:a16="http://schemas.microsoft.com/office/drawing/2014/main" id="{80E88E21-59FC-480E-BD9A-635B9D5C575A}"/>
              </a:ext>
            </a:extLst>
          </p:cNvPr>
          <p:cNvPicPr>
            <a:picLocks noChangeAspect="1"/>
          </p:cNvPicPr>
          <p:nvPr/>
        </p:nvPicPr>
        <p:blipFill>
          <a:blip r:embed="rId5"/>
          <a:stretch>
            <a:fillRect/>
          </a:stretch>
        </p:blipFill>
        <p:spPr>
          <a:xfrm>
            <a:off x="428625" y="371475"/>
            <a:ext cx="2700338" cy="542924"/>
          </a:xfrm>
          <a:prstGeom prst="rect">
            <a:avLst/>
          </a:prstGeom>
        </p:spPr>
      </p:pic>
      <p:sp>
        <p:nvSpPr>
          <p:cNvPr id="8" name="TextBox 7">
            <a:extLst>
              <a:ext uri="{FF2B5EF4-FFF2-40B4-BE49-F238E27FC236}">
                <a16:creationId xmlns:a16="http://schemas.microsoft.com/office/drawing/2014/main" id="{881EA15D-7099-400E-85A1-DC785F66DBFA}"/>
              </a:ext>
            </a:extLst>
          </p:cNvPr>
          <p:cNvSpPr txBox="1"/>
          <p:nvPr/>
        </p:nvSpPr>
        <p:spPr>
          <a:xfrm>
            <a:off x="428625" y="1114958"/>
            <a:ext cx="10644188" cy="3970318"/>
          </a:xfrm>
          <a:prstGeom prst="rect">
            <a:avLst/>
          </a:prstGeom>
          <a:noFill/>
        </p:spPr>
        <p:txBody>
          <a:bodyPr wrap="square">
            <a:spAutoFit/>
          </a:bodyPr>
          <a:lstStyle/>
          <a:p>
            <a:endParaRPr lang="en-US" dirty="0"/>
          </a:p>
          <a:p>
            <a:r>
              <a:rPr lang="en-US" dirty="0"/>
              <a:t>You can also use the one-arm sniffer to configure the FortiGate to operate as an IDS appliance to sniff network traffic for attacks without actually processing the packets. To configure a one-arm IDS, enable sniffer mode on a physical interface and connect the interface to the </a:t>
            </a:r>
            <a:r>
              <a:rPr lang="en-US" u="sng" dirty="0"/>
              <a:t>SPAN port of a switch or a dedicated network tab that can replicate the traffic to the FortiGate.</a:t>
            </a:r>
          </a:p>
          <a:p>
            <a:endParaRPr lang="en-US" dirty="0"/>
          </a:p>
          <a:p>
            <a:endParaRPr lang="en-US" dirty="0"/>
          </a:p>
          <a:p>
            <a:r>
              <a:rPr lang="en-US" dirty="0"/>
              <a:t>Traffic scanned on the one-arm sniffer interface is processed by the CPU, even if there is an SPU, such as NPU or CP, present. </a:t>
            </a:r>
            <a:r>
              <a:rPr lang="en-US" b="1" dirty="0"/>
              <a:t>The one-arm sniffer may cause higher CPU usage</a:t>
            </a:r>
            <a:r>
              <a:rPr lang="en-US" dirty="0"/>
              <a:t> and perform at a lower level than traditional inline scanning, which uses </a:t>
            </a:r>
            <a:r>
              <a:rPr lang="en-US" dirty="0" err="1"/>
              <a:t>NTurbo</a:t>
            </a:r>
            <a:r>
              <a:rPr lang="en-US" dirty="0"/>
              <a:t> or CP to accelerate traffic when present.</a:t>
            </a:r>
          </a:p>
          <a:p>
            <a:endParaRPr lang="en-US" dirty="0"/>
          </a:p>
          <a:p>
            <a:r>
              <a:rPr lang="en-US" dirty="0"/>
              <a:t>The absence of high CPU usage does not indicate the absence of packet loss. Packet loss may occur due to the capacity of the TAP devices hitting maximum traffic volume during mirroring, or on the FortiGate when the kernel buffer size is exceeded and it is unable to handle bursts of traffic.</a:t>
            </a:r>
          </a:p>
        </p:txBody>
      </p:sp>
    </p:spTree>
    <p:extLst>
      <p:ext uri="{BB962C8B-B14F-4D97-AF65-F5344CB8AC3E}">
        <p14:creationId xmlns:p14="http://schemas.microsoft.com/office/powerpoint/2010/main" val="298795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A004FC-72E9-4A40-9E69-7AE640EB2D42}"/>
              </a:ext>
            </a:extLst>
          </p:cNvPr>
          <p:cNvPicPr>
            <a:picLocks noChangeAspect="1"/>
          </p:cNvPicPr>
          <p:nvPr/>
        </p:nvPicPr>
        <p:blipFill>
          <a:blip r:embed="rId3"/>
          <a:stretch>
            <a:fillRect/>
          </a:stretch>
        </p:blipFill>
        <p:spPr>
          <a:xfrm>
            <a:off x="11145492" y="6198998"/>
            <a:ext cx="542925" cy="257175"/>
          </a:xfrm>
          <a:prstGeom prst="rect">
            <a:avLst/>
          </a:prstGeom>
        </p:spPr>
      </p:pic>
      <p:pic>
        <p:nvPicPr>
          <p:cNvPr id="5" name="Picture 4">
            <a:extLst>
              <a:ext uri="{FF2B5EF4-FFF2-40B4-BE49-F238E27FC236}">
                <a16:creationId xmlns:a16="http://schemas.microsoft.com/office/drawing/2014/main" id="{61F863B4-FB4F-4113-9FE9-6390A71B9FE0}"/>
              </a:ext>
            </a:extLst>
          </p:cNvPr>
          <p:cNvPicPr>
            <a:picLocks noChangeAspect="1"/>
          </p:cNvPicPr>
          <p:nvPr/>
        </p:nvPicPr>
        <p:blipFill>
          <a:blip r:embed="rId4"/>
          <a:stretch>
            <a:fillRect/>
          </a:stretch>
        </p:blipFill>
        <p:spPr>
          <a:xfrm>
            <a:off x="11060388" y="6399557"/>
            <a:ext cx="409575" cy="276225"/>
          </a:xfrm>
          <a:prstGeom prst="rect">
            <a:avLst/>
          </a:prstGeom>
        </p:spPr>
      </p:pic>
      <p:pic>
        <p:nvPicPr>
          <p:cNvPr id="6" name="Picture 5">
            <a:extLst>
              <a:ext uri="{FF2B5EF4-FFF2-40B4-BE49-F238E27FC236}">
                <a16:creationId xmlns:a16="http://schemas.microsoft.com/office/drawing/2014/main" id="{80E88E21-59FC-480E-BD9A-635B9D5C575A}"/>
              </a:ext>
            </a:extLst>
          </p:cNvPr>
          <p:cNvPicPr>
            <a:picLocks noChangeAspect="1"/>
          </p:cNvPicPr>
          <p:nvPr/>
        </p:nvPicPr>
        <p:blipFill>
          <a:blip r:embed="rId5"/>
          <a:stretch>
            <a:fillRect/>
          </a:stretch>
        </p:blipFill>
        <p:spPr>
          <a:xfrm>
            <a:off x="428625" y="371475"/>
            <a:ext cx="2700338" cy="542924"/>
          </a:xfrm>
          <a:prstGeom prst="rect">
            <a:avLst/>
          </a:prstGeom>
        </p:spPr>
      </p:pic>
      <p:sp>
        <p:nvSpPr>
          <p:cNvPr id="8" name="TextBox 7">
            <a:extLst>
              <a:ext uri="{FF2B5EF4-FFF2-40B4-BE49-F238E27FC236}">
                <a16:creationId xmlns:a16="http://schemas.microsoft.com/office/drawing/2014/main" id="{881EA15D-7099-400E-85A1-DC785F66DBFA}"/>
              </a:ext>
            </a:extLst>
          </p:cNvPr>
          <p:cNvSpPr txBox="1"/>
          <p:nvPr/>
        </p:nvSpPr>
        <p:spPr>
          <a:xfrm>
            <a:off x="428625" y="1114958"/>
            <a:ext cx="10644188" cy="369332"/>
          </a:xfrm>
          <a:prstGeom prst="rect">
            <a:avLst/>
          </a:prstGeom>
          <a:noFill/>
        </p:spPr>
        <p:txBody>
          <a:bodyPr wrap="square">
            <a:spAutoFit/>
          </a:bodyPr>
          <a:lstStyle/>
          <a:p>
            <a:r>
              <a:rPr lang="en-US" dirty="0"/>
              <a:t> </a:t>
            </a:r>
          </a:p>
        </p:txBody>
      </p:sp>
      <p:pic>
        <p:nvPicPr>
          <p:cNvPr id="9" name="Picture 8">
            <a:extLst>
              <a:ext uri="{FF2B5EF4-FFF2-40B4-BE49-F238E27FC236}">
                <a16:creationId xmlns:a16="http://schemas.microsoft.com/office/drawing/2014/main" id="{822B7629-3944-FC17-C806-D4EBF005734A}"/>
              </a:ext>
            </a:extLst>
          </p:cNvPr>
          <p:cNvPicPr>
            <a:picLocks noChangeAspect="1"/>
          </p:cNvPicPr>
          <p:nvPr/>
        </p:nvPicPr>
        <p:blipFill>
          <a:blip r:embed="rId6"/>
          <a:stretch>
            <a:fillRect/>
          </a:stretch>
        </p:blipFill>
        <p:spPr>
          <a:xfrm>
            <a:off x="1404937" y="1114957"/>
            <a:ext cx="7896225" cy="4361937"/>
          </a:xfrm>
          <a:prstGeom prst="rect">
            <a:avLst/>
          </a:prstGeom>
        </p:spPr>
      </p:pic>
    </p:spTree>
    <p:extLst>
      <p:ext uri="{BB962C8B-B14F-4D97-AF65-F5344CB8AC3E}">
        <p14:creationId xmlns:p14="http://schemas.microsoft.com/office/powerpoint/2010/main" val="222076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EEE61-2FFC-402C-A467-68A5EF074D87}"/>
              </a:ext>
            </a:extLst>
          </p:cNvPr>
          <p:cNvSpPr txBox="1"/>
          <p:nvPr/>
        </p:nvSpPr>
        <p:spPr>
          <a:xfrm>
            <a:off x="0" y="164782"/>
            <a:ext cx="3729038" cy="523220"/>
          </a:xfrm>
          <a:prstGeom prst="rect">
            <a:avLst/>
          </a:prstGeom>
          <a:noFill/>
        </p:spPr>
        <p:txBody>
          <a:bodyPr wrap="square" rtlCol="0">
            <a:spAutoFit/>
          </a:bodyPr>
          <a:lstStyle/>
          <a:p>
            <a:r>
              <a:rPr lang="en-US" sz="2400" b="1" dirty="0"/>
              <a:t> </a:t>
            </a:r>
            <a:r>
              <a:rPr lang="en-US" sz="2800" b="1" dirty="0"/>
              <a:t>History OF Firewall </a:t>
            </a:r>
          </a:p>
        </p:txBody>
      </p:sp>
      <p:pic>
        <p:nvPicPr>
          <p:cNvPr id="5" name="Picture 4">
            <a:extLst>
              <a:ext uri="{FF2B5EF4-FFF2-40B4-BE49-F238E27FC236}">
                <a16:creationId xmlns:a16="http://schemas.microsoft.com/office/drawing/2014/main" id="{CD1B6EDA-1337-C5CE-D206-18D85808A84D}"/>
              </a:ext>
            </a:extLst>
          </p:cNvPr>
          <p:cNvPicPr>
            <a:picLocks noChangeAspect="1"/>
          </p:cNvPicPr>
          <p:nvPr/>
        </p:nvPicPr>
        <p:blipFill>
          <a:blip r:embed="rId3"/>
          <a:stretch>
            <a:fillRect/>
          </a:stretch>
        </p:blipFill>
        <p:spPr>
          <a:xfrm>
            <a:off x="638174" y="1514473"/>
            <a:ext cx="10220326" cy="4672149"/>
          </a:xfrm>
          <a:prstGeom prst="rect">
            <a:avLst/>
          </a:prstGeom>
        </p:spPr>
      </p:pic>
    </p:spTree>
    <p:extLst>
      <p:ext uri="{BB962C8B-B14F-4D97-AF65-F5344CB8AC3E}">
        <p14:creationId xmlns:p14="http://schemas.microsoft.com/office/powerpoint/2010/main" val="22560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444983" y="353459"/>
            <a:ext cx="2483955" cy="523220"/>
          </a:xfrm>
          <a:prstGeom prst="rect">
            <a:avLst/>
          </a:prstGeom>
          <a:noFill/>
        </p:spPr>
        <p:txBody>
          <a:bodyPr wrap="square" rtlCol="0">
            <a:spAutoFit/>
          </a:bodyPr>
          <a:lstStyle/>
          <a:p>
            <a:r>
              <a:rPr lang="en-US" sz="2800" b="1" dirty="0"/>
              <a:t>VDOM</a:t>
            </a:r>
          </a:p>
        </p:txBody>
      </p:sp>
      <p:sp>
        <p:nvSpPr>
          <p:cNvPr id="10" name="TextBox 9">
            <a:extLst>
              <a:ext uri="{FF2B5EF4-FFF2-40B4-BE49-F238E27FC236}">
                <a16:creationId xmlns:a16="http://schemas.microsoft.com/office/drawing/2014/main" id="{7B813708-4E8B-4AF4-B365-11F5CD0DF030}"/>
              </a:ext>
            </a:extLst>
          </p:cNvPr>
          <p:cNvSpPr txBox="1"/>
          <p:nvPr/>
        </p:nvSpPr>
        <p:spPr>
          <a:xfrm>
            <a:off x="444983" y="1093975"/>
            <a:ext cx="10389497" cy="2862322"/>
          </a:xfrm>
          <a:prstGeom prst="rect">
            <a:avLst/>
          </a:prstGeom>
          <a:noFill/>
        </p:spPr>
        <p:txBody>
          <a:bodyPr wrap="square">
            <a:spAutoFit/>
          </a:bodyPr>
          <a:lstStyle/>
          <a:p>
            <a:pPr algn="l"/>
            <a:r>
              <a:rPr lang="en-US" b="0" i="0" dirty="0">
                <a:solidFill>
                  <a:srgbClr val="000000"/>
                </a:solidFill>
                <a:effectLst/>
                <a:latin typeface="HelveticaNeueLT-Light"/>
              </a:rPr>
              <a:t>Virtual Domains (VDOMs) are used to divide a FortiGate into two or more virtual units that function independently.</a:t>
            </a:r>
            <a:endParaRPr lang="en-US" dirty="0">
              <a:solidFill>
                <a:srgbClr val="000000"/>
              </a:solidFill>
              <a:latin typeface="HelveticaNeueLT-Light"/>
            </a:endParaRPr>
          </a:p>
          <a:p>
            <a:pPr algn="l"/>
            <a:endParaRPr lang="en-US" dirty="0">
              <a:solidFill>
                <a:srgbClr val="000000"/>
              </a:solidFill>
              <a:latin typeface="HelveticaNeueLT-Light"/>
            </a:endParaRPr>
          </a:p>
          <a:p>
            <a:pPr algn="l"/>
            <a:r>
              <a:rPr lang="en-US" b="0" i="0" dirty="0">
                <a:solidFill>
                  <a:srgbClr val="000000"/>
                </a:solidFill>
                <a:effectLst/>
                <a:latin typeface="HelveticaNeueLT-Light"/>
              </a:rPr>
              <a:t>By default, most FortiGate units support 10 VDOMs, and many FortiGate models support purchasing a license key to increase the maximum number.</a:t>
            </a:r>
          </a:p>
          <a:p>
            <a:pPr algn="l"/>
            <a:r>
              <a:rPr lang="en-US" b="0" i="0" dirty="0">
                <a:solidFill>
                  <a:srgbClr val="000000"/>
                </a:solidFill>
                <a:effectLst/>
                <a:latin typeface="HelveticaNeueLT-Light"/>
              </a:rPr>
              <a:t>FortiGate-VM V-series, S-series, and Flex-VM instances support split-task VDOMs without any additional VDOM licenses.</a:t>
            </a:r>
          </a:p>
          <a:p>
            <a:pPr algn="l"/>
            <a:endParaRPr lang="en-US" dirty="0">
              <a:solidFill>
                <a:srgbClr val="000000"/>
              </a:solidFill>
              <a:latin typeface="HelveticaNeueLT-Light"/>
            </a:endParaRPr>
          </a:p>
          <a:p>
            <a:pPr algn="l"/>
            <a:endParaRPr lang="en-US" b="0" i="0" dirty="0">
              <a:solidFill>
                <a:srgbClr val="000000"/>
              </a:solidFill>
              <a:effectLst/>
              <a:latin typeface="HelveticaNeueLT-Light"/>
            </a:endParaRPr>
          </a:p>
          <a:p>
            <a:pPr algn="l"/>
            <a:r>
              <a:rPr lang="en-US" b="0" i="0" dirty="0">
                <a:solidFill>
                  <a:srgbClr val="000000"/>
                </a:solidFill>
                <a:effectLst/>
                <a:latin typeface="HelveticaNeueLT-Light"/>
              </a:rPr>
              <a:t> </a:t>
            </a:r>
          </a:p>
        </p:txBody>
      </p:sp>
      <p:pic>
        <p:nvPicPr>
          <p:cNvPr id="7170" name="Picture 2">
            <a:extLst>
              <a:ext uri="{FF2B5EF4-FFF2-40B4-BE49-F238E27FC236}">
                <a16:creationId xmlns:a16="http://schemas.microsoft.com/office/drawing/2014/main" id="{CD963F10-66F5-4CF7-BBAF-7B62D11B4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50" y="3423978"/>
            <a:ext cx="9017296" cy="2728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2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444983" y="353459"/>
            <a:ext cx="2483955" cy="523220"/>
          </a:xfrm>
          <a:prstGeom prst="rect">
            <a:avLst/>
          </a:prstGeom>
          <a:noFill/>
        </p:spPr>
        <p:txBody>
          <a:bodyPr wrap="square" rtlCol="0">
            <a:spAutoFit/>
          </a:bodyPr>
          <a:lstStyle/>
          <a:p>
            <a:r>
              <a:rPr lang="en-US" sz="2800" b="1" dirty="0"/>
              <a:t>VDOM</a:t>
            </a:r>
          </a:p>
        </p:txBody>
      </p:sp>
      <p:pic>
        <p:nvPicPr>
          <p:cNvPr id="9" name="Picture 8">
            <a:extLst>
              <a:ext uri="{FF2B5EF4-FFF2-40B4-BE49-F238E27FC236}">
                <a16:creationId xmlns:a16="http://schemas.microsoft.com/office/drawing/2014/main" id="{A0F74638-94D4-4F6E-A3EA-7238C9F2D8A9}"/>
              </a:ext>
            </a:extLst>
          </p:cNvPr>
          <p:cNvPicPr>
            <a:picLocks noChangeAspect="1"/>
          </p:cNvPicPr>
          <p:nvPr/>
        </p:nvPicPr>
        <p:blipFill>
          <a:blip r:embed="rId3"/>
          <a:stretch>
            <a:fillRect/>
          </a:stretch>
        </p:blipFill>
        <p:spPr>
          <a:xfrm>
            <a:off x="444983" y="985838"/>
            <a:ext cx="11149013" cy="4414837"/>
          </a:xfrm>
          <a:prstGeom prst="rect">
            <a:avLst/>
          </a:prstGeom>
        </p:spPr>
      </p:pic>
      <p:sp>
        <p:nvSpPr>
          <p:cNvPr id="11" name="TextBox 10">
            <a:extLst>
              <a:ext uri="{FF2B5EF4-FFF2-40B4-BE49-F238E27FC236}">
                <a16:creationId xmlns:a16="http://schemas.microsoft.com/office/drawing/2014/main" id="{27594585-7301-4BA9-A7EB-92FA7BE11FF9}"/>
              </a:ext>
            </a:extLst>
          </p:cNvPr>
          <p:cNvSpPr txBox="1"/>
          <p:nvPr/>
        </p:nvSpPr>
        <p:spPr>
          <a:xfrm>
            <a:off x="285750" y="5553667"/>
            <a:ext cx="6053965" cy="369332"/>
          </a:xfrm>
          <a:prstGeom prst="rect">
            <a:avLst/>
          </a:prstGeom>
          <a:noFill/>
        </p:spPr>
        <p:txBody>
          <a:bodyPr wrap="none" rtlCol="0">
            <a:spAutoFit/>
          </a:bodyPr>
          <a:lstStyle/>
          <a:p>
            <a:r>
              <a:rPr lang="en-US" dirty="0"/>
              <a:t>Routing Table also  separated . Interfaces are separated  </a:t>
            </a:r>
          </a:p>
        </p:txBody>
      </p:sp>
    </p:spTree>
    <p:extLst>
      <p:ext uri="{BB962C8B-B14F-4D97-AF65-F5344CB8AC3E}">
        <p14:creationId xmlns:p14="http://schemas.microsoft.com/office/powerpoint/2010/main" val="138905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444983" y="353459"/>
            <a:ext cx="4127017" cy="523220"/>
          </a:xfrm>
          <a:prstGeom prst="rect">
            <a:avLst/>
          </a:prstGeom>
          <a:noFill/>
        </p:spPr>
        <p:txBody>
          <a:bodyPr wrap="square" rtlCol="0">
            <a:spAutoFit/>
          </a:bodyPr>
          <a:lstStyle/>
          <a:p>
            <a:r>
              <a:rPr lang="en-US" sz="2800" b="1" dirty="0"/>
              <a:t>VDOM : CLI  changes </a:t>
            </a:r>
          </a:p>
        </p:txBody>
      </p:sp>
      <p:pic>
        <p:nvPicPr>
          <p:cNvPr id="5" name="Picture 4">
            <a:extLst>
              <a:ext uri="{FF2B5EF4-FFF2-40B4-BE49-F238E27FC236}">
                <a16:creationId xmlns:a16="http://schemas.microsoft.com/office/drawing/2014/main" id="{DBB9B0AB-DB82-4F8D-A805-0816A62E1083}"/>
              </a:ext>
            </a:extLst>
          </p:cNvPr>
          <p:cNvPicPr>
            <a:picLocks noChangeAspect="1"/>
          </p:cNvPicPr>
          <p:nvPr/>
        </p:nvPicPr>
        <p:blipFill>
          <a:blip r:embed="rId3"/>
          <a:stretch>
            <a:fillRect/>
          </a:stretch>
        </p:blipFill>
        <p:spPr>
          <a:xfrm>
            <a:off x="3686175" y="1009650"/>
            <a:ext cx="4929188" cy="5391150"/>
          </a:xfrm>
          <a:prstGeom prst="rect">
            <a:avLst/>
          </a:prstGeom>
        </p:spPr>
      </p:pic>
    </p:spTree>
    <p:extLst>
      <p:ext uri="{BB962C8B-B14F-4D97-AF65-F5344CB8AC3E}">
        <p14:creationId xmlns:p14="http://schemas.microsoft.com/office/powerpoint/2010/main" val="238427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444983" y="353459"/>
            <a:ext cx="4127017" cy="523220"/>
          </a:xfrm>
          <a:prstGeom prst="rect">
            <a:avLst/>
          </a:prstGeom>
          <a:noFill/>
        </p:spPr>
        <p:txBody>
          <a:bodyPr wrap="square" rtlCol="0">
            <a:spAutoFit/>
          </a:bodyPr>
          <a:lstStyle/>
          <a:p>
            <a:r>
              <a:rPr lang="en-US" sz="2800" b="1" dirty="0"/>
              <a:t>VDOM : administration </a:t>
            </a:r>
          </a:p>
        </p:txBody>
      </p:sp>
      <p:pic>
        <p:nvPicPr>
          <p:cNvPr id="3074" name="Picture 2" descr="Technical Tip : Creating per-VDOM administrators - Fortinet Community">
            <a:extLst>
              <a:ext uri="{FF2B5EF4-FFF2-40B4-BE49-F238E27FC236}">
                <a16:creationId xmlns:a16="http://schemas.microsoft.com/office/drawing/2014/main" id="{6A7D921B-425D-43A8-96A2-E41C269FA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 y="1264971"/>
            <a:ext cx="4724400" cy="4328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2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444983" y="353459"/>
            <a:ext cx="4127017" cy="523220"/>
          </a:xfrm>
          <a:prstGeom prst="rect">
            <a:avLst/>
          </a:prstGeom>
          <a:noFill/>
        </p:spPr>
        <p:txBody>
          <a:bodyPr wrap="square" rtlCol="0">
            <a:spAutoFit/>
          </a:bodyPr>
          <a:lstStyle/>
          <a:p>
            <a:r>
              <a:rPr lang="en-US" sz="2800" b="1" dirty="0"/>
              <a:t>VDOM : use cases </a:t>
            </a:r>
          </a:p>
        </p:txBody>
      </p:sp>
      <p:sp>
        <p:nvSpPr>
          <p:cNvPr id="5" name="TextBox 4">
            <a:extLst>
              <a:ext uri="{FF2B5EF4-FFF2-40B4-BE49-F238E27FC236}">
                <a16:creationId xmlns:a16="http://schemas.microsoft.com/office/drawing/2014/main" id="{ED59382B-E1E7-451E-9D70-6B32CCA368D9}"/>
              </a:ext>
            </a:extLst>
          </p:cNvPr>
          <p:cNvSpPr txBox="1"/>
          <p:nvPr/>
        </p:nvSpPr>
        <p:spPr>
          <a:xfrm>
            <a:off x="646510" y="1197292"/>
            <a:ext cx="10440590" cy="4247317"/>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physical FortiGate unit requires a FortiGuard license to access security updates. VDOMs do not require any additional FortiGuard licenses, or updating — all the security updates for all the VDOMs are performed once per update at the global level</a:t>
            </a:r>
          </a:p>
          <a:p>
            <a:endParaRPr lang="en-US" dirty="0">
              <a:solidFill>
                <a:srgbClr val="333333"/>
              </a:solidFill>
              <a:latin typeface="Open Sans" panose="020B0606030504020204" pitchFamily="34" charset="0"/>
            </a:endParaRPr>
          </a:p>
          <a:p>
            <a:r>
              <a:rPr lang="en-US" dirty="0" err="1">
                <a:solidFill>
                  <a:srgbClr val="333333"/>
                </a:solidFill>
                <a:latin typeface="Open Sans" panose="020B0606030504020204" pitchFamily="34" charset="0"/>
              </a:rPr>
              <a:t>Fw</a:t>
            </a:r>
            <a:r>
              <a:rPr lang="en-US" dirty="0">
                <a:solidFill>
                  <a:srgbClr val="333333"/>
                </a:solidFill>
                <a:latin typeface="Open Sans" panose="020B0606030504020204" pitchFamily="34" charset="0"/>
              </a:rPr>
              <a:t> as a service </a:t>
            </a:r>
          </a:p>
          <a:p>
            <a:endParaRPr lang="en-US" dirty="0">
              <a:solidFill>
                <a:srgbClr val="333333"/>
              </a:solidFill>
              <a:latin typeface="Open Sans" panose="020B0606030504020204" pitchFamily="34" charset="0"/>
            </a:endParaRPr>
          </a:p>
          <a:p>
            <a:r>
              <a:rPr lang="en-US" dirty="0">
                <a:solidFill>
                  <a:srgbClr val="333333"/>
                </a:solidFill>
                <a:latin typeface="Open Sans" panose="020B0606030504020204" pitchFamily="34" charset="0"/>
              </a:rPr>
              <a:t>Edge and DC FW at the same Hardware </a:t>
            </a:r>
          </a:p>
          <a:p>
            <a:endParaRPr lang="en-US" dirty="0">
              <a:solidFill>
                <a:srgbClr val="333333"/>
              </a:solidFill>
              <a:latin typeface="Open Sans" panose="020B0606030504020204" pitchFamily="34" charset="0"/>
            </a:endParaRPr>
          </a:p>
          <a:p>
            <a:r>
              <a:rPr lang="en-US" dirty="0">
                <a:solidFill>
                  <a:srgbClr val="333333"/>
                </a:solidFill>
                <a:latin typeface="Open Sans" panose="020B0606030504020204" pitchFamily="34" charset="0"/>
              </a:rPr>
              <a:t>NAT and Transparent</a:t>
            </a:r>
          </a:p>
          <a:p>
            <a:endParaRPr lang="en-US" dirty="0">
              <a:solidFill>
                <a:srgbClr val="333333"/>
              </a:solidFill>
              <a:latin typeface="Open Sans" panose="020B0606030504020204" pitchFamily="34" charset="0"/>
            </a:endParaRPr>
          </a:p>
          <a:p>
            <a:endParaRPr lang="en-US" dirty="0">
              <a:solidFill>
                <a:srgbClr val="333333"/>
              </a:solidFill>
              <a:latin typeface="Open Sans" panose="020B0606030504020204" pitchFamily="34" charset="0"/>
            </a:endParaRPr>
          </a:p>
          <a:p>
            <a:endParaRPr lang="en-US" dirty="0">
              <a:solidFill>
                <a:srgbClr val="333333"/>
              </a:solidFill>
              <a:latin typeface="Open Sans" panose="020B0606030504020204" pitchFamily="34" charset="0"/>
            </a:endParaRPr>
          </a:p>
          <a:p>
            <a:r>
              <a:rPr lang="en-US" dirty="0">
                <a:solidFill>
                  <a:srgbClr val="333333"/>
                </a:solidFill>
                <a:latin typeface="Open Sans" panose="020B0606030504020204" pitchFamily="34" charset="0"/>
              </a:rPr>
              <a:t> </a:t>
            </a:r>
          </a:p>
          <a:p>
            <a:endParaRPr lang="en-US" dirty="0">
              <a:solidFill>
                <a:srgbClr val="333333"/>
              </a:solidFill>
              <a:latin typeface="Open Sans" panose="020B0606030504020204" pitchFamily="34" charset="0"/>
            </a:endParaRPr>
          </a:p>
          <a:p>
            <a:endParaRPr lang="en-US" dirty="0"/>
          </a:p>
        </p:txBody>
      </p:sp>
    </p:spTree>
    <p:extLst>
      <p:ext uri="{BB962C8B-B14F-4D97-AF65-F5344CB8AC3E}">
        <p14:creationId xmlns:p14="http://schemas.microsoft.com/office/powerpoint/2010/main" val="5466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4D127-0ED7-47BB-ABB6-21F0ADAE04FB}"/>
              </a:ext>
            </a:extLst>
          </p:cNvPr>
          <p:cNvPicPr>
            <a:picLocks noChangeAspect="1"/>
          </p:cNvPicPr>
          <p:nvPr/>
        </p:nvPicPr>
        <p:blipFill>
          <a:blip r:embed="rId2"/>
          <a:stretch>
            <a:fillRect/>
          </a:stretch>
        </p:blipFill>
        <p:spPr>
          <a:xfrm>
            <a:off x="11265591" y="6286300"/>
            <a:ext cx="409575" cy="276225"/>
          </a:xfrm>
          <a:prstGeom prst="rect">
            <a:avLst/>
          </a:prstGeom>
        </p:spPr>
      </p:pic>
      <p:sp>
        <p:nvSpPr>
          <p:cNvPr id="2" name="TextBox 1">
            <a:extLst>
              <a:ext uri="{FF2B5EF4-FFF2-40B4-BE49-F238E27FC236}">
                <a16:creationId xmlns:a16="http://schemas.microsoft.com/office/drawing/2014/main" id="{6B266FCC-10DF-42CA-B459-BF0669BBEA12}"/>
              </a:ext>
            </a:extLst>
          </p:cNvPr>
          <p:cNvSpPr txBox="1"/>
          <p:nvPr/>
        </p:nvSpPr>
        <p:spPr>
          <a:xfrm>
            <a:off x="202095" y="110571"/>
            <a:ext cx="6884505" cy="523220"/>
          </a:xfrm>
          <a:prstGeom prst="rect">
            <a:avLst/>
          </a:prstGeom>
          <a:noFill/>
        </p:spPr>
        <p:txBody>
          <a:bodyPr wrap="square" rtlCol="0">
            <a:spAutoFit/>
          </a:bodyPr>
          <a:lstStyle/>
          <a:p>
            <a:r>
              <a:rPr lang="en-US" sz="2800" b="1" dirty="0"/>
              <a:t>How to Configure Inter-VDOM links</a:t>
            </a:r>
          </a:p>
        </p:txBody>
      </p:sp>
      <p:pic>
        <p:nvPicPr>
          <p:cNvPr id="6" name="Picture 5">
            <a:extLst>
              <a:ext uri="{FF2B5EF4-FFF2-40B4-BE49-F238E27FC236}">
                <a16:creationId xmlns:a16="http://schemas.microsoft.com/office/drawing/2014/main" id="{C447703D-BFD8-4361-9968-1CE3232537B9}"/>
              </a:ext>
            </a:extLst>
          </p:cNvPr>
          <p:cNvPicPr>
            <a:picLocks noChangeAspect="1"/>
          </p:cNvPicPr>
          <p:nvPr/>
        </p:nvPicPr>
        <p:blipFill>
          <a:blip r:embed="rId3"/>
          <a:stretch>
            <a:fillRect/>
          </a:stretch>
        </p:blipFill>
        <p:spPr>
          <a:xfrm>
            <a:off x="202095" y="633791"/>
            <a:ext cx="11063496" cy="5809872"/>
          </a:xfrm>
          <a:prstGeom prst="rect">
            <a:avLst/>
          </a:prstGeom>
        </p:spPr>
      </p:pic>
    </p:spTree>
    <p:extLst>
      <p:ext uri="{BB962C8B-B14F-4D97-AF65-F5344CB8AC3E}">
        <p14:creationId xmlns:p14="http://schemas.microsoft.com/office/powerpoint/2010/main" val="72754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EEFC1-D91E-4152-BC66-B4176CE9D3AC}"/>
              </a:ext>
            </a:extLst>
          </p:cNvPr>
          <p:cNvPicPr>
            <a:picLocks noChangeAspect="1"/>
          </p:cNvPicPr>
          <p:nvPr/>
        </p:nvPicPr>
        <p:blipFill>
          <a:blip r:embed="rId2"/>
          <a:stretch>
            <a:fillRect/>
          </a:stretch>
        </p:blipFill>
        <p:spPr>
          <a:xfrm>
            <a:off x="1068041" y="976312"/>
            <a:ext cx="9851749" cy="4905375"/>
          </a:xfrm>
          <a:prstGeom prst="rect">
            <a:avLst/>
          </a:prstGeom>
        </p:spPr>
      </p:pic>
    </p:spTree>
    <p:extLst>
      <p:ext uri="{BB962C8B-B14F-4D97-AF65-F5344CB8AC3E}">
        <p14:creationId xmlns:p14="http://schemas.microsoft.com/office/powerpoint/2010/main" val="366390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31BA2-3574-46B2-8A7B-A3A6185FB971}"/>
              </a:ext>
            </a:extLst>
          </p:cNvPr>
          <p:cNvPicPr>
            <a:picLocks noChangeAspect="1"/>
          </p:cNvPicPr>
          <p:nvPr/>
        </p:nvPicPr>
        <p:blipFill>
          <a:blip r:embed="rId2"/>
          <a:stretch>
            <a:fillRect/>
          </a:stretch>
        </p:blipFill>
        <p:spPr>
          <a:xfrm>
            <a:off x="238539" y="363568"/>
            <a:ext cx="11953461" cy="6196257"/>
          </a:xfrm>
          <a:prstGeom prst="rect">
            <a:avLst/>
          </a:prstGeom>
        </p:spPr>
      </p:pic>
    </p:spTree>
    <p:extLst>
      <p:ext uri="{BB962C8B-B14F-4D97-AF65-F5344CB8AC3E}">
        <p14:creationId xmlns:p14="http://schemas.microsoft.com/office/powerpoint/2010/main" val="6392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76B821-1613-4699-A4CB-53E869DE5621}"/>
              </a:ext>
            </a:extLst>
          </p:cNvPr>
          <p:cNvPicPr>
            <a:picLocks noChangeAspect="1"/>
          </p:cNvPicPr>
          <p:nvPr/>
        </p:nvPicPr>
        <p:blipFill>
          <a:blip r:embed="rId2"/>
          <a:stretch>
            <a:fillRect/>
          </a:stretch>
        </p:blipFill>
        <p:spPr>
          <a:xfrm>
            <a:off x="291548" y="251826"/>
            <a:ext cx="11343861" cy="6513932"/>
          </a:xfrm>
          <a:prstGeom prst="rect">
            <a:avLst/>
          </a:prstGeom>
        </p:spPr>
      </p:pic>
      <p:pic>
        <p:nvPicPr>
          <p:cNvPr id="3" name="Picture 2">
            <a:extLst>
              <a:ext uri="{FF2B5EF4-FFF2-40B4-BE49-F238E27FC236}">
                <a16:creationId xmlns:a16="http://schemas.microsoft.com/office/drawing/2014/main" id="{852F0AA9-D09E-48DD-8794-E584F021B611}"/>
              </a:ext>
            </a:extLst>
          </p:cNvPr>
          <p:cNvPicPr>
            <a:picLocks noChangeAspect="1"/>
          </p:cNvPicPr>
          <p:nvPr/>
        </p:nvPicPr>
        <p:blipFill>
          <a:blip r:embed="rId3"/>
          <a:stretch>
            <a:fillRect/>
          </a:stretch>
        </p:blipFill>
        <p:spPr>
          <a:xfrm>
            <a:off x="11172825" y="6499472"/>
            <a:ext cx="409575" cy="276225"/>
          </a:xfrm>
          <a:prstGeom prst="rect">
            <a:avLst/>
          </a:prstGeom>
        </p:spPr>
      </p:pic>
    </p:spTree>
    <p:extLst>
      <p:ext uri="{BB962C8B-B14F-4D97-AF65-F5344CB8AC3E}">
        <p14:creationId xmlns:p14="http://schemas.microsoft.com/office/powerpoint/2010/main" val="361281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2F0AA9-D09E-48DD-8794-E584F021B611}"/>
              </a:ext>
            </a:extLst>
          </p:cNvPr>
          <p:cNvPicPr>
            <a:picLocks noChangeAspect="1"/>
          </p:cNvPicPr>
          <p:nvPr/>
        </p:nvPicPr>
        <p:blipFill>
          <a:blip r:embed="rId2"/>
          <a:stretch>
            <a:fillRect/>
          </a:stretch>
        </p:blipFill>
        <p:spPr>
          <a:xfrm>
            <a:off x="11172825" y="6499472"/>
            <a:ext cx="409575" cy="276225"/>
          </a:xfrm>
          <a:prstGeom prst="rect">
            <a:avLst/>
          </a:prstGeom>
        </p:spPr>
      </p:pic>
      <p:sp>
        <p:nvSpPr>
          <p:cNvPr id="2" name="TextBox 1">
            <a:extLst>
              <a:ext uri="{FF2B5EF4-FFF2-40B4-BE49-F238E27FC236}">
                <a16:creationId xmlns:a16="http://schemas.microsoft.com/office/drawing/2014/main" id="{2567CA62-5CAF-05BB-74B4-A8D52B639B61}"/>
              </a:ext>
            </a:extLst>
          </p:cNvPr>
          <p:cNvSpPr txBox="1"/>
          <p:nvPr/>
        </p:nvSpPr>
        <p:spPr>
          <a:xfrm>
            <a:off x="628650" y="271462"/>
            <a:ext cx="4171950" cy="1754326"/>
          </a:xfrm>
          <a:prstGeom prst="rect">
            <a:avLst/>
          </a:prstGeom>
          <a:noFill/>
        </p:spPr>
        <p:txBody>
          <a:bodyPr wrap="square" rtlCol="0">
            <a:spAutoFit/>
          </a:bodyPr>
          <a:lstStyle/>
          <a:p>
            <a:r>
              <a:rPr lang="en-US" b="1" dirty="0"/>
              <a:t>LAB </a:t>
            </a:r>
          </a:p>
          <a:p>
            <a:endParaRPr lang="en-US" b="1" dirty="0"/>
          </a:p>
          <a:p>
            <a:endParaRPr lang="en-US" b="1" dirty="0"/>
          </a:p>
          <a:p>
            <a:endParaRPr lang="en-US" dirty="0"/>
          </a:p>
          <a:p>
            <a:r>
              <a:rPr lang="en-US" dirty="0"/>
              <a:t>DHCP relay </a:t>
            </a:r>
          </a:p>
          <a:p>
            <a:endParaRPr lang="en-US" dirty="0"/>
          </a:p>
        </p:txBody>
      </p:sp>
    </p:spTree>
    <p:extLst>
      <p:ext uri="{BB962C8B-B14F-4D97-AF65-F5344CB8AC3E}">
        <p14:creationId xmlns:p14="http://schemas.microsoft.com/office/powerpoint/2010/main" val="86986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EEE61-2FFC-402C-A467-68A5EF074D87}"/>
              </a:ext>
            </a:extLst>
          </p:cNvPr>
          <p:cNvSpPr txBox="1"/>
          <p:nvPr/>
        </p:nvSpPr>
        <p:spPr>
          <a:xfrm>
            <a:off x="755374" y="384314"/>
            <a:ext cx="3140765" cy="461665"/>
          </a:xfrm>
          <a:prstGeom prst="rect">
            <a:avLst/>
          </a:prstGeom>
          <a:noFill/>
        </p:spPr>
        <p:txBody>
          <a:bodyPr wrap="square" rtlCol="0">
            <a:spAutoFit/>
          </a:bodyPr>
          <a:lstStyle/>
          <a:p>
            <a:r>
              <a:rPr lang="en-US" sz="2400" b="1" dirty="0"/>
              <a:t>UTM vs NGFW </a:t>
            </a:r>
          </a:p>
        </p:txBody>
      </p:sp>
      <p:sp>
        <p:nvSpPr>
          <p:cNvPr id="8" name="TextBox 7">
            <a:extLst>
              <a:ext uri="{FF2B5EF4-FFF2-40B4-BE49-F238E27FC236}">
                <a16:creationId xmlns:a16="http://schemas.microsoft.com/office/drawing/2014/main" id="{7EEF7E5A-F871-49CC-ABB3-A16C8FC6F7F8}"/>
              </a:ext>
            </a:extLst>
          </p:cNvPr>
          <p:cNvSpPr txBox="1"/>
          <p:nvPr/>
        </p:nvSpPr>
        <p:spPr>
          <a:xfrm>
            <a:off x="599039" y="1246526"/>
            <a:ext cx="10288035" cy="4011274"/>
          </a:xfrm>
          <a:prstGeom prst="rect">
            <a:avLst/>
          </a:prstGeom>
          <a:noFill/>
        </p:spPr>
        <p:txBody>
          <a:bodyPr wrap="square" rtlCol="0">
            <a:spAutoFit/>
          </a:bodyPr>
          <a:lstStyle/>
          <a:p>
            <a:r>
              <a:rPr lang="en-US" b="0" i="0" dirty="0">
                <a:effectLst/>
              </a:rPr>
              <a:t>UTM are usually bundled feature set, NGFW has bundle but licensing can be selective.</a:t>
            </a:r>
          </a:p>
          <a:p>
            <a:endParaRPr lang="en-US" dirty="0"/>
          </a:p>
          <a:p>
            <a:r>
              <a:rPr lang="en-US" b="0" i="0" dirty="0">
                <a:effectLst/>
              </a:rPr>
              <a:t>a UTM consolidates many security functions (email security, AV, IPS, URL filtering etc.) and is tailored mostly to SMBs in terms of management capabilities, throughput, support, etc.</a:t>
            </a:r>
          </a:p>
          <a:p>
            <a:endParaRPr lang="en-US" dirty="0"/>
          </a:p>
          <a:p>
            <a:r>
              <a:rPr lang="en-US" b="0" i="0" dirty="0">
                <a:effectLst/>
              </a:rPr>
              <a:t> A NGFW is an enterprise-grade product that at the very least includes IPS capabilities and application awareness (layer 7 control).</a:t>
            </a:r>
          </a:p>
          <a:p>
            <a:endParaRPr lang="en-US" dirty="0"/>
          </a:p>
          <a:p>
            <a:r>
              <a:rPr lang="en-US" b="0" i="0" dirty="0">
                <a:effectLst/>
              </a:rPr>
              <a:t>At Fortinet, for example, we offer customers the ability to deploy a FortiGate device as a pure firewall, an NGFW (enabling features like Application Control or User- and Device-based policy enforcement) or a full UTM (enabling additional features like gateway AV, WAN optimization, and so forth).</a:t>
            </a:r>
            <a:r>
              <a:rPr lang="en-US" dirty="0"/>
              <a:t> </a:t>
            </a:r>
          </a:p>
          <a:p>
            <a:endParaRPr lang="en-US" dirty="0"/>
          </a:p>
          <a:p>
            <a:endParaRPr lang="en-US" dirty="0"/>
          </a:p>
        </p:txBody>
      </p:sp>
      <p:sp>
        <p:nvSpPr>
          <p:cNvPr id="4" name="TextBox 3">
            <a:extLst>
              <a:ext uri="{FF2B5EF4-FFF2-40B4-BE49-F238E27FC236}">
                <a16:creationId xmlns:a16="http://schemas.microsoft.com/office/drawing/2014/main" id="{A6F78502-7F21-8B30-1FDA-77F0ED61D5D4}"/>
              </a:ext>
            </a:extLst>
          </p:cNvPr>
          <p:cNvSpPr txBox="1"/>
          <p:nvPr/>
        </p:nvSpPr>
        <p:spPr>
          <a:xfrm>
            <a:off x="849330" y="4917579"/>
            <a:ext cx="9623408" cy="646331"/>
          </a:xfrm>
          <a:prstGeom prst="rect">
            <a:avLst/>
          </a:prstGeom>
          <a:noFill/>
        </p:spPr>
        <p:txBody>
          <a:bodyPr wrap="square">
            <a:spAutoFit/>
          </a:bodyPr>
          <a:lstStyle/>
          <a:p>
            <a:r>
              <a:rPr lang="en-US" dirty="0"/>
              <a:t>https://www.fortinet.com/support/support-services/fortiguard-security-subscriptions/fortigate-security-bundles</a:t>
            </a:r>
          </a:p>
        </p:txBody>
      </p:sp>
    </p:spTree>
    <p:extLst>
      <p:ext uri="{BB962C8B-B14F-4D97-AF65-F5344CB8AC3E}">
        <p14:creationId xmlns:p14="http://schemas.microsoft.com/office/powerpoint/2010/main" val="339200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6811B-610A-4F96-8FC9-226F93270BA8}"/>
              </a:ext>
            </a:extLst>
          </p:cNvPr>
          <p:cNvPicPr>
            <a:picLocks noChangeAspect="1"/>
          </p:cNvPicPr>
          <p:nvPr/>
        </p:nvPicPr>
        <p:blipFill>
          <a:blip r:embed="rId2"/>
          <a:stretch>
            <a:fillRect/>
          </a:stretch>
        </p:blipFill>
        <p:spPr>
          <a:xfrm>
            <a:off x="318806" y="622852"/>
            <a:ext cx="10494968" cy="6003235"/>
          </a:xfrm>
          <a:prstGeom prst="rect">
            <a:avLst/>
          </a:prstGeom>
        </p:spPr>
      </p:pic>
    </p:spTree>
    <p:extLst>
      <p:ext uri="{BB962C8B-B14F-4D97-AF65-F5344CB8AC3E}">
        <p14:creationId xmlns:p14="http://schemas.microsoft.com/office/powerpoint/2010/main" val="343833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B94FF-EAC5-48BF-9A3D-9EB2DA688DFC}"/>
              </a:ext>
            </a:extLst>
          </p:cNvPr>
          <p:cNvPicPr>
            <a:picLocks noChangeAspect="1"/>
          </p:cNvPicPr>
          <p:nvPr/>
        </p:nvPicPr>
        <p:blipFill>
          <a:blip r:embed="rId2"/>
          <a:stretch>
            <a:fillRect/>
          </a:stretch>
        </p:blipFill>
        <p:spPr>
          <a:xfrm>
            <a:off x="265043" y="556591"/>
            <a:ext cx="10561983" cy="6056243"/>
          </a:xfrm>
          <a:prstGeom prst="rect">
            <a:avLst/>
          </a:prstGeom>
        </p:spPr>
      </p:pic>
    </p:spTree>
    <p:extLst>
      <p:ext uri="{BB962C8B-B14F-4D97-AF65-F5344CB8AC3E}">
        <p14:creationId xmlns:p14="http://schemas.microsoft.com/office/powerpoint/2010/main" val="101484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F0A0A3-C511-4246-B1AB-EE73D4125705}"/>
              </a:ext>
            </a:extLst>
          </p:cNvPr>
          <p:cNvPicPr>
            <a:picLocks noChangeAspect="1"/>
          </p:cNvPicPr>
          <p:nvPr/>
        </p:nvPicPr>
        <p:blipFill>
          <a:blip r:embed="rId2"/>
          <a:stretch>
            <a:fillRect/>
          </a:stretch>
        </p:blipFill>
        <p:spPr>
          <a:xfrm>
            <a:off x="159026" y="363634"/>
            <a:ext cx="11330609" cy="6328713"/>
          </a:xfrm>
          <a:prstGeom prst="rect">
            <a:avLst/>
          </a:prstGeom>
        </p:spPr>
      </p:pic>
    </p:spTree>
    <p:extLst>
      <p:ext uri="{BB962C8B-B14F-4D97-AF65-F5344CB8AC3E}">
        <p14:creationId xmlns:p14="http://schemas.microsoft.com/office/powerpoint/2010/main" val="108321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D8C5EE-268E-4D8C-A2FD-7BD977BC9A8E}"/>
              </a:ext>
            </a:extLst>
          </p:cNvPr>
          <p:cNvPicPr>
            <a:picLocks noChangeAspect="1"/>
          </p:cNvPicPr>
          <p:nvPr/>
        </p:nvPicPr>
        <p:blipFill>
          <a:blip r:embed="rId2"/>
          <a:stretch>
            <a:fillRect/>
          </a:stretch>
        </p:blipFill>
        <p:spPr>
          <a:xfrm>
            <a:off x="304800" y="569843"/>
            <a:ext cx="9727096" cy="6135757"/>
          </a:xfrm>
          <a:prstGeom prst="rect">
            <a:avLst/>
          </a:prstGeom>
        </p:spPr>
      </p:pic>
    </p:spTree>
    <p:extLst>
      <p:ext uri="{BB962C8B-B14F-4D97-AF65-F5344CB8AC3E}">
        <p14:creationId xmlns:p14="http://schemas.microsoft.com/office/powerpoint/2010/main" val="1202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863CA9-46BF-4B18-AD72-553033555447}"/>
              </a:ext>
            </a:extLst>
          </p:cNvPr>
          <p:cNvPicPr>
            <a:picLocks noChangeAspect="1"/>
          </p:cNvPicPr>
          <p:nvPr/>
        </p:nvPicPr>
        <p:blipFill>
          <a:blip r:embed="rId2"/>
          <a:stretch>
            <a:fillRect/>
          </a:stretch>
        </p:blipFill>
        <p:spPr>
          <a:xfrm>
            <a:off x="291548" y="168708"/>
            <a:ext cx="10205002" cy="6523640"/>
          </a:xfrm>
          <a:prstGeom prst="rect">
            <a:avLst/>
          </a:prstGeom>
        </p:spPr>
      </p:pic>
    </p:spTree>
    <p:extLst>
      <p:ext uri="{BB962C8B-B14F-4D97-AF65-F5344CB8AC3E}">
        <p14:creationId xmlns:p14="http://schemas.microsoft.com/office/powerpoint/2010/main" val="406677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329DE-87F5-4AD1-97C6-B5F190D12648}"/>
              </a:ext>
            </a:extLst>
          </p:cNvPr>
          <p:cNvPicPr>
            <a:picLocks noChangeAspect="1"/>
          </p:cNvPicPr>
          <p:nvPr/>
        </p:nvPicPr>
        <p:blipFill>
          <a:blip r:embed="rId2"/>
          <a:stretch>
            <a:fillRect/>
          </a:stretch>
        </p:blipFill>
        <p:spPr>
          <a:xfrm>
            <a:off x="278296" y="927651"/>
            <a:ext cx="10641495" cy="5671931"/>
          </a:xfrm>
          <a:prstGeom prst="rect">
            <a:avLst/>
          </a:prstGeom>
        </p:spPr>
      </p:pic>
    </p:spTree>
    <p:extLst>
      <p:ext uri="{BB962C8B-B14F-4D97-AF65-F5344CB8AC3E}">
        <p14:creationId xmlns:p14="http://schemas.microsoft.com/office/powerpoint/2010/main" val="116682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3C04AA-B6C9-4ABA-B306-366ACA446A43}"/>
              </a:ext>
            </a:extLst>
          </p:cNvPr>
          <p:cNvPicPr>
            <a:picLocks noChangeAspect="1"/>
          </p:cNvPicPr>
          <p:nvPr/>
        </p:nvPicPr>
        <p:blipFill>
          <a:blip r:embed="rId2"/>
          <a:stretch>
            <a:fillRect/>
          </a:stretch>
        </p:blipFill>
        <p:spPr>
          <a:xfrm>
            <a:off x="304799" y="477078"/>
            <a:ext cx="10707757" cy="6268279"/>
          </a:xfrm>
          <a:prstGeom prst="rect">
            <a:avLst/>
          </a:prstGeom>
        </p:spPr>
      </p:pic>
      <p:pic>
        <p:nvPicPr>
          <p:cNvPr id="4" name="Picture 3">
            <a:extLst>
              <a:ext uri="{FF2B5EF4-FFF2-40B4-BE49-F238E27FC236}">
                <a16:creationId xmlns:a16="http://schemas.microsoft.com/office/drawing/2014/main" id="{EEA037DB-F300-40A2-B88C-5FE2E73E64B3}"/>
              </a:ext>
            </a:extLst>
          </p:cNvPr>
          <p:cNvPicPr>
            <a:picLocks noChangeAspect="1"/>
          </p:cNvPicPr>
          <p:nvPr/>
        </p:nvPicPr>
        <p:blipFill>
          <a:blip r:embed="rId3"/>
          <a:stretch>
            <a:fillRect/>
          </a:stretch>
        </p:blipFill>
        <p:spPr>
          <a:xfrm>
            <a:off x="10602981" y="6469132"/>
            <a:ext cx="409575" cy="276225"/>
          </a:xfrm>
          <a:prstGeom prst="rect">
            <a:avLst/>
          </a:prstGeom>
        </p:spPr>
      </p:pic>
    </p:spTree>
    <p:extLst>
      <p:ext uri="{BB962C8B-B14F-4D97-AF65-F5344CB8AC3E}">
        <p14:creationId xmlns:p14="http://schemas.microsoft.com/office/powerpoint/2010/main" val="5370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037DB-F300-40A2-B88C-5FE2E73E64B3}"/>
              </a:ext>
            </a:extLst>
          </p:cNvPr>
          <p:cNvPicPr>
            <a:picLocks noChangeAspect="1"/>
          </p:cNvPicPr>
          <p:nvPr/>
        </p:nvPicPr>
        <p:blipFill>
          <a:blip r:embed="rId2"/>
          <a:stretch>
            <a:fillRect/>
          </a:stretch>
        </p:blipFill>
        <p:spPr>
          <a:xfrm>
            <a:off x="10602981" y="6469132"/>
            <a:ext cx="409575" cy="276225"/>
          </a:xfrm>
          <a:prstGeom prst="rect">
            <a:avLst/>
          </a:prstGeom>
        </p:spPr>
      </p:pic>
      <p:sp>
        <p:nvSpPr>
          <p:cNvPr id="2" name="TextBox 1">
            <a:extLst>
              <a:ext uri="{FF2B5EF4-FFF2-40B4-BE49-F238E27FC236}">
                <a16:creationId xmlns:a16="http://schemas.microsoft.com/office/drawing/2014/main" id="{B5C8EE2E-2DAD-4553-8A4A-B78F59ABFE3B}"/>
              </a:ext>
            </a:extLst>
          </p:cNvPr>
          <p:cNvSpPr txBox="1"/>
          <p:nvPr/>
        </p:nvSpPr>
        <p:spPr>
          <a:xfrm>
            <a:off x="500062" y="369242"/>
            <a:ext cx="2786062" cy="523220"/>
          </a:xfrm>
          <a:prstGeom prst="rect">
            <a:avLst/>
          </a:prstGeom>
          <a:noFill/>
        </p:spPr>
        <p:txBody>
          <a:bodyPr wrap="square" rtlCol="0">
            <a:spAutoFit/>
          </a:bodyPr>
          <a:lstStyle/>
          <a:p>
            <a:r>
              <a:rPr lang="en-US" sz="2800" b="1" dirty="0"/>
              <a:t>Restore config </a:t>
            </a:r>
          </a:p>
        </p:txBody>
      </p:sp>
      <p:sp>
        <p:nvSpPr>
          <p:cNvPr id="5" name="TextBox 4">
            <a:extLst>
              <a:ext uri="{FF2B5EF4-FFF2-40B4-BE49-F238E27FC236}">
                <a16:creationId xmlns:a16="http://schemas.microsoft.com/office/drawing/2014/main" id="{1CD4F321-21C8-422B-B3E5-D75E0287A98C}"/>
              </a:ext>
            </a:extLst>
          </p:cNvPr>
          <p:cNvSpPr txBox="1"/>
          <p:nvPr/>
        </p:nvSpPr>
        <p:spPr>
          <a:xfrm>
            <a:off x="585787" y="1671638"/>
            <a:ext cx="5400675" cy="707886"/>
          </a:xfrm>
          <a:prstGeom prst="rect">
            <a:avLst/>
          </a:prstGeom>
          <a:noFill/>
        </p:spPr>
        <p:txBody>
          <a:bodyPr wrap="square" rtlCol="0">
            <a:spAutoFit/>
          </a:bodyPr>
          <a:lstStyle/>
          <a:p>
            <a:r>
              <a:rPr lang="en-US" sz="2200" dirty="0"/>
              <a:t>Should use the same model </a:t>
            </a:r>
          </a:p>
          <a:p>
            <a:r>
              <a:rPr lang="en-US" dirty="0"/>
              <a:t> </a:t>
            </a:r>
          </a:p>
        </p:txBody>
      </p:sp>
    </p:spTree>
    <p:extLst>
      <p:ext uri="{BB962C8B-B14F-4D97-AF65-F5344CB8AC3E}">
        <p14:creationId xmlns:p14="http://schemas.microsoft.com/office/powerpoint/2010/main" val="16716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037DB-F300-40A2-B88C-5FE2E73E64B3}"/>
              </a:ext>
            </a:extLst>
          </p:cNvPr>
          <p:cNvPicPr>
            <a:picLocks noChangeAspect="1"/>
          </p:cNvPicPr>
          <p:nvPr/>
        </p:nvPicPr>
        <p:blipFill>
          <a:blip r:embed="rId2"/>
          <a:stretch>
            <a:fillRect/>
          </a:stretch>
        </p:blipFill>
        <p:spPr>
          <a:xfrm>
            <a:off x="10602981" y="6469132"/>
            <a:ext cx="409575" cy="276225"/>
          </a:xfrm>
          <a:prstGeom prst="rect">
            <a:avLst/>
          </a:prstGeom>
        </p:spPr>
      </p:pic>
      <p:sp>
        <p:nvSpPr>
          <p:cNvPr id="2" name="TextBox 1">
            <a:extLst>
              <a:ext uri="{FF2B5EF4-FFF2-40B4-BE49-F238E27FC236}">
                <a16:creationId xmlns:a16="http://schemas.microsoft.com/office/drawing/2014/main" id="{B5C8EE2E-2DAD-4553-8A4A-B78F59ABFE3B}"/>
              </a:ext>
            </a:extLst>
          </p:cNvPr>
          <p:cNvSpPr txBox="1"/>
          <p:nvPr/>
        </p:nvSpPr>
        <p:spPr>
          <a:xfrm>
            <a:off x="685800" y="440680"/>
            <a:ext cx="2786062" cy="461665"/>
          </a:xfrm>
          <a:prstGeom prst="rect">
            <a:avLst/>
          </a:prstGeom>
          <a:noFill/>
        </p:spPr>
        <p:txBody>
          <a:bodyPr wrap="square" rtlCol="0">
            <a:spAutoFit/>
          </a:bodyPr>
          <a:lstStyle/>
          <a:p>
            <a:r>
              <a:rPr lang="en-US" sz="2400" dirty="0"/>
              <a:t>Restore config </a:t>
            </a:r>
          </a:p>
        </p:txBody>
      </p:sp>
      <p:sp>
        <p:nvSpPr>
          <p:cNvPr id="5" name="TextBox 4">
            <a:extLst>
              <a:ext uri="{FF2B5EF4-FFF2-40B4-BE49-F238E27FC236}">
                <a16:creationId xmlns:a16="http://schemas.microsoft.com/office/drawing/2014/main" id="{1CD4F321-21C8-422B-B3E5-D75E0287A98C}"/>
              </a:ext>
            </a:extLst>
          </p:cNvPr>
          <p:cNvSpPr txBox="1"/>
          <p:nvPr/>
        </p:nvSpPr>
        <p:spPr>
          <a:xfrm>
            <a:off x="1185862" y="1657350"/>
            <a:ext cx="5400675" cy="923330"/>
          </a:xfrm>
          <a:prstGeom prst="rect">
            <a:avLst/>
          </a:prstGeom>
          <a:noFill/>
        </p:spPr>
        <p:txBody>
          <a:bodyPr wrap="square" rtlCol="0">
            <a:spAutoFit/>
          </a:bodyPr>
          <a:lstStyle/>
          <a:p>
            <a:r>
              <a:rPr lang="en-US" dirty="0"/>
              <a:t>With </a:t>
            </a:r>
            <a:r>
              <a:rPr lang="en-US" dirty="0" err="1"/>
              <a:t>vdom</a:t>
            </a:r>
            <a:endParaRPr lang="en-US" dirty="0"/>
          </a:p>
          <a:p>
            <a:endParaRPr lang="en-US" dirty="0"/>
          </a:p>
          <a:p>
            <a:r>
              <a:rPr lang="en-US" dirty="0"/>
              <a:t> </a:t>
            </a:r>
          </a:p>
        </p:txBody>
      </p:sp>
    </p:spTree>
    <p:extLst>
      <p:ext uri="{BB962C8B-B14F-4D97-AF65-F5344CB8AC3E}">
        <p14:creationId xmlns:p14="http://schemas.microsoft.com/office/powerpoint/2010/main" val="290368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037DB-F300-40A2-B88C-5FE2E73E64B3}"/>
              </a:ext>
            </a:extLst>
          </p:cNvPr>
          <p:cNvPicPr>
            <a:picLocks noChangeAspect="1"/>
          </p:cNvPicPr>
          <p:nvPr/>
        </p:nvPicPr>
        <p:blipFill>
          <a:blip r:embed="rId3"/>
          <a:stretch>
            <a:fillRect/>
          </a:stretch>
        </p:blipFill>
        <p:spPr>
          <a:xfrm>
            <a:off x="10602981" y="6469132"/>
            <a:ext cx="409575" cy="276225"/>
          </a:xfrm>
          <a:prstGeom prst="rect">
            <a:avLst/>
          </a:prstGeom>
        </p:spPr>
      </p:pic>
      <p:sp>
        <p:nvSpPr>
          <p:cNvPr id="5" name="TextBox 4">
            <a:extLst>
              <a:ext uri="{FF2B5EF4-FFF2-40B4-BE49-F238E27FC236}">
                <a16:creationId xmlns:a16="http://schemas.microsoft.com/office/drawing/2014/main" id="{043C0DB7-2E45-460B-B5B8-9F531FB39996}"/>
              </a:ext>
            </a:extLst>
          </p:cNvPr>
          <p:cNvSpPr txBox="1"/>
          <p:nvPr/>
        </p:nvSpPr>
        <p:spPr>
          <a:xfrm>
            <a:off x="432197" y="402728"/>
            <a:ext cx="6093618" cy="1200329"/>
          </a:xfrm>
          <a:prstGeom prst="rect">
            <a:avLst/>
          </a:prstGeom>
          <a:noFill/>
        </p:spPr>
        <p:txBody>
          <a:bodyPr wrap="square">
            <a:spAutoFit/>
          </a:bodyPr>
          <a:lstStyle/>
          <a:p>
            <a:pPr algn="l"/>
            <a:r>
              <a:rPr lang="en-US" sz="2400" b="1" i="0" dirty="0">
                <a:solidFill>
                  <a:srgbClr val="000000"/>
                </a:solidFill>
                <a:effectLst/>
                <a:latin typeface="Roboto" panose="02000000000000000000" pitchFamily="2" charset="0"/>
              </a:rPr>
              <a:t>Fortigate Auto backup script</a:t>
            </a:r>
          </a:p>
          <a:p>
            <a:br>
              <a:rPr lang="en-US" sz="2400" b="0" i="0" dirty="0">
                <a:solidFill>
                  <a:srgbClr val="3C4858"/>
                </a:solidFill>
                <a:effectLst/>
                <a:latin typeface="Roboto" panose="02000000000000000000" pitchFamily="2" charset="0"/>
              </a:rPr>
            </a:br>
            <a:endParaRPr lang="en-US" sz="2400" dirty="0"/>
          </a:p>
        </p:txBody>
      </p:sp>
      <p:sp>
        <p:nvSpPr>
          <p:cNvPr id="6" name="Rectangle 1">
            <a:extLst>
              <a:ext uri="{FF2B5EF4-FFF2-40B4-BE49-F238E27FC236}">
                <a16:creationId xmlns:a16="http://schemas.microsoft.com/office/drawing/2014/main" id="{82F070C2-EE44-4119-BDA9-9D28F9AED6CA}"/>
              </a:ext>
            </a:extLst>
          </p:cNvPr>
          <p:cNvSpPr>
            <a:spLocks noChangeArrowheads="1"/>
          </p:cNvSpPr>
          <p:nvPr/>
        </p:nvSpPr>
        <p:spPr bwMode="auto">
          <a:xfrm>
            <a:off x="432197" y="1112016"/>
            <a:ext cx="668324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C4858"/>
                </a:solidFill>
                <a:effectLst/>
                <a:latin typeface="Roboto" panose="02000000000000000000" pitchFamily="2" charset="0"/>
              </a:rPr>
              <a:t>config system auto-script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C4858"/>
                </a:solidFill>
                <a:effectLst/>
                <a:latin typeface="Roboto" panose="02000000000000000000" pitchFamily="2" charset="0"/>
              </a:rPr>
              <a:t>edit backup</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C4858"/>
                </a:solidFill>
                <a:effectLst/>
                <a:latin typeface="Roboto" panose="02000000000000000000" pitchFamily="2" charset="0"/>
              </a:rPr>
              <a:t>set interval 120</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C4858"/>
                </a:solidFill>
                <a:effectLst/>
                <a:latin typeface="Roboto" panose="02000000000000000000" pitchFamily="2" charset="0"/>
              </a:rPr>
              <a:t>set repeat 0</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C4858"/>
                </a:solidFill>
                <a:effectLst/>
                <a:latin typeface="Roboto" panose="02000000000000000000" pitchFamily="2" charset="0"/>
              </a:rPr>
              <a:t>set start auto</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C4858"/>
                </a:solidFill>
                <a:effectLst/>
                <a:latin typeface="Roboto" panose="02000000000000000000" pitchFamily="2" charset="0"/>
              </a:rPr>
              <a:t>set script “execute backup config </a:t>
            </a:r>
            <a:r>
              <a:rPr kumimoji="0" lang="en-US" altLang="en-US" b="0" i="1" u="none" strike="noStrike" cap="none" normalizeH="0" baseline="0" dirty="0" err="1">
                <a:ln>
                  <a:noFill/>
                </a:ln>
                <a:solidFill>
                  <a:srgbClr val="3C4858"/>
                </a:solidFill>
                <a:effectLst/>
                <a:latin typeface="Roboto" panose="02000000000000000000" pitchFamily="2" charset="0"/>
              </a:rPr>
              <a:t>tftp</a:t>
            </a:r>
            <a:r>
              <a:rPr kumimoji="0" lang="en-US" altLang="en-US" b="0" i="1" u="none" strike="noStrike" cap="none" normalizeH="0" baseline="0" dirty="0">
                <a:ln>
                  <a:noFill/>
                </a:ln>
                <a:solidFill>
                  <a:srgbClr val="3C4858"/>
                </a:solidFill>
                <a:effectLst/>
                <a:latin typeface="Roboto" panose="02000000000000000000" pitchFamily="2" charset="0"/>
              </a:rPr>
              <a:t> backup5.conf 192.168.1.1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solidFill>
                  <a:srgbClr val="3C4858"/>
                </a:solidFill>
                <a:latin typeface="Roboto" panose="02000000000000000000" pitchFamily="2" charset="0"/>
              </a:rPr>
              <a:t>end</a:t>
            </a:r>
            <a:endParaRPr kumimoji="0" lang="en-US" altLang="en-US" b="0" i="1" u="none" strike="noStrike" cap="none" normalizeH="0" baseline="0" dirty="0">
              <a:ln>
                <a:noFill/>
              </a:ln>
              <a:solidFill>
                <a:srgbClr val="3C4858"/>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i="1" dirty="0">
              <a:solidFill>
                <a:srgbClr val="3C4858"/>
              </a:solidFill>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455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Fortinet Colors 2021">
      <a:dk1>
        <a:srgbClr val="000000"/>
      </a:dk1>
      <a:lt1>
        <a:srgbClr val="FFFFFF"/>
      </a:lt1>
      <a:dk2>
        <a:srgbClr val="B3B3B3"/>
      </a:dk2>
      <a:lt2>
        <a:srgbClr val="F0F0F0"/>
      </a:lt2>
      <a:accent1>
        <a:srgbClr val="48D597"/>
      </a:accent1>
      <a:accent2>
        <a:srgbClr val="2CCCD3"/>
      </a:accent2>
      <a:accent3>
        <a:srgbClr val="307FE2"/>
      </a:accent3>
      <a:accent4>
        <a:srgbClr val="9063CD"/>
      </a:accent4>
      <a:accent5>
        <a:srgbClr val="A2B2C8"/>
      </a:accent5>
      <a:accent6>
        <a:srgbClr val="DA291C"/>
      </a:accent6>
      <a:hlink>
        <a:srgbClr val="0081E9"/>
      </a:hlink>
      <a:folHlink>
        <a:srgbClr val="307F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76377</TotalTime>
  <Words>2671</Words>
  <Application>Microsoft Office PowerPoint</Application>
  <PresentationFormat>Widescreen</PresentationFormat>
  <Paragraphs>409</Paragraphs>
  <Slides>113</Slides>
  <Notes>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113</vt:i4>
      </vt:variant>
    </vt:vector>
  </HeadingPairs>
  <TitlesOfParts>
    <vt:vector size="126" baseType="lpstr">
      <vt:lpstr>-apple-system</vt:lpstr>
      <vt:lpstr>Arial</vt:lpstr>
      <vt:lpstr>Calibri</vt:lpstr>
      <vt:lpstr>Courier New</vt:lpstr>
      <vt:lpstr>HelveticaNeueLT-Light</vt:lpstr>
      <vt:lpstr>Lato</vt:lpstr>
      <vt:lpstr>Open Sans</vt:lpstr>
      <vt:lpstr>Roboto</vt:lpstr>
      <vt:lpstr>Source Sans Pro</vt:lpstr>
      <vt:lpstr>Verdana</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Galloway</dc:creator>
  <cp:lastModifiedBy>amjad hamayel</cp:lastModifiedBy>
  <cp:revision>547</cp:revision>
  <dcterms:created xsi:type="dcterms:W3CDTF">2021-02-09T18:31:17Z</dcterms:created>
  <dcterms:modified xsi:type="dcterms:W3CDTF">2024-05-25T08:06:59Z</dcterms:modified>
</cp:coreProperties>
</file>